
<file path=[Content_Types].xml><?xml version="1.0" encoding="utf-8"?>
<Types xmlns="http://schemas.openxmlformats.org/package/2006/content-types">
  <Default Extension="xml" ContentType="application/xml"/>
  <Default Extension="xlsx" ContentType="application/vnd.openxmlformats-officedocument.spreadsheetml.sheet"/>
  <Default Extension="png" ContentType="image/png"/>
  <Default Extension="rels" ContentType="application/vnd.openxmlformats-package.relationshi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"/>
  </p:notesMasterIdLst>
  <p:sldIdLst>
    <p:sldId id="256" r:id="rId3"/>
    <p:sldId id="257" r:id="rId5"/>
    <p:sldId id="258" r:id="rId6"/>
    <p:sldId id="259" r:id="rId7"/>
    <p:sldId id="271" r:id="rId8"/>
    <p:sldId id="260" r:id="rId9"/>
    <p:sldId id="261" r:id="rId10"/>
    <p:sldId id="270" r:id="rId11"/>
    <p:sldId id="262" r:id="rId12"/>
    <p:sldId id="269" r:id="rId13"/>
    <p:sldId id="272" r:id="rId14"/>
    <p:sldId id="276" r:id="rId15"/>
    <p:sldId id="275" r:id="rId16"/>
    <p:sldId id="279" r:id="rId17"/>
    <p:sldId id="280" r:id="rId18"/>
    <p:sldId id="281" r:id="rId19"/>
  </p:sldIdLst>
  <p:sldSz cx="9144000" cy="5143500" type="screen16x9"/>
  <p:notesSz cx="6858000" cy="9144000"/>
  <p:embeddedFontLst>
    <p:embeddedFont>
      <p:font typeface="SimSun" panose="02010600030101010101" pitchFamily="2" charset="-122"/>
      <p:regular r:id="rId23"/>
    </p:embeddedFont>
    <p:embeddedFont>
      <p:font typeface="Georgia" panose="02040502050405020303" charset="0"/>
      <p:regular r:id="rId24"/>
    </p:embeddedFont>
    <p:embeddedFont>
      <p:font typeface="Georgia" panose="02040502050405020303"/>
      <p:regular r:id="rId25"/>
    </p:embeddedFont>
    <p:embeddedFont>
      <p:font typeface="Calibri" panose="020F0502020204030204"/>
      <p:regular r:id="rId26"/>
      <p:bold r:id="rId27"/>
      <p:italic r:id="rId28"/>
      <p:boldItalic r:id="rId29"/>
    </p:embeddedFont>
    <p:embeddedFont>
      <p:font typeface="Roboto" panose="0200000000000000000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1546" userDrawn="1">
          <p15:clr>
            <a:srgbClr val="747775"/>
          </p15:clr>
        </p15:guide>
        <p15:guide id="2" pos="2906" userDrawn="1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A0E3"/>
    <a:srgbClr val="7E0145"/>
    <a:srgbClr val="0B5FD1"/>
    <a:srgbClr val="C9FBB7"/>
    <a:srgbClr val="199113"/>
    <a:srgbClr val="70FB69"/>
    <a:srgbClr val="00B6F6"/>
    <a:srgbClr val="66FFFF"/>
    <a:srgbClr val="EBD0B3"/>
    <a:srgbClr val="E335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2093" autoAdjust="0"/>
    <p:restoredTop sz="94660"/>
  </p:normalViewPr>
  <p:slideViewPr>
    <p:cSldViewPr snapToGrid="0" showGuides="1">
      <p:cViewPr>
        <p:scale>
          <a:sx n="100" d="100"/>
          <a:sy n="100" d="100"/>
        </p:scale>
        <p:origin x="-1944" y="-858"/>
      </p:cViewPr>
      <p:guideLst>
        <p:guide orient="horz" pos="1546"/>
        <p:guide pos="29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6" Type="http://schemas.openxmlformats.org/officeDocument/2006/relationships/customXml" Target="../customXml/item3.xml"/><Relationship Id="rId35" Type="http://schemas.openxmlformats.org/officeDocument/2006/relationships/customXml" Target="../customXml/item2.xml"/><Relationship Id="rId34" Type="http://schemas.openxmlformats.org/officeDocument/2006/relationships/customXml" Target="../customXml/item1.xml"/><Relationship Id="rId33" Type="http://schemas.openxmlformats.org/officeDocument/2006/relationships/font" Target="fonts/font11.fntdata"/><Relationship Id="rId32" Type="http://schemas.openxmlformats.org/officeDocument/2006/relationships/font" Target="fonts/font10.fntdata"/><Relationship Id="rId31" Type="http://schemas.openxmlformats.org/officeDocument/2006/relationships/font" Target="fonts/font9.fntdata"/><Relationship Id="rId30" Type="http://schemas.openxmlformats.org/officeDocument/2006/relationships/font" Target="fonts/font8.fntdata"/><Relationship Id="rId3" Type="http://schemas.openxmlformats.org/officeDocument/2006/relationships/slide" Target="slides/slide1.xml"/><Relationship Id="rId29" Type="http://schemas.openxmlformats.org/officeDocument/2006/relationships/font" Target="fonts/font7.fntdata"/><Relationship Id="rId28" Type="http://schemas.openxmlformats.org/officeDocument/2006/relationships/font" Target="fonts/font6.fntdata"/><Relationship Id="rId27" Type="http://schemas.openxmlformats.org/officeDocument/2006/relationships/font" Target="fonts/font5.fntdata"/><Relationship Id="rId26" Type="http://schemas.openxmlformats.org/officeDocument/2006/relationships/font" Target="fonts/font4.fntdata"/><Relationship Id="rId25" Type="http://schemas.openxmlformats.org/officeDocument/2006/relationships/font" Target="fonts/font3.fntdata"/><Relationship Id="rId24" Type="http://schemas.openxmlformats.org/officeDocument/2006/relationships/font" Target="fonts/font2.fntdata"/><Relationship Id="rId23" Type="http://schemas.openxmlformats.org/officeDocument/2006/relationships/font" Target="fonts/font1.fntdata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>
        <c:manualLayout>
          <c:layoutTarget val="inner"/>
          <c:xMode val="edge"/>
          <c:yMode val="edge"/>
          <c:x val="0.0404559959243446"/>
          <c:y val="0.179615694556024"/>
          <c:w val="0.93292165009986"/>
          <c:h val="0.64822781983441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Лист1!$A$2:$A$4</c:f>
              <c:strCache>
                <c:ptCount val="3"/>
                <c:pt idx="0">
                  <c:v>2023 
(календарный год)</c:v>
                </c:pt>
                <c:pt idx="1">
                  <c:v>2024 
(календарный год)</c:v>
                </c:pt>
                <c:pt idx="2">
                  <c:v>2025 
(календарный год)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53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FF6600"/>
            </a:solidFill>
            <a:ln w="76200">
              <a:noFill/>
            </a:ln>
          </c:spPr>
          <c:invertIfNegative val="0"/>
          <c:dPt>
            <c:idx val="1"/>
            <c:invertIfNegative val="0"/>
            <c:bubble3D val="0"/>
            <c:spPr>
              <a:solidFill>
                <a:srgbClr val="FF6600"/>
              </a:solidFill>
              <a:ln w="76200">
                <a:noFill/>
              </a:ln>
              <a:effectLst>
                <a:outerShdw sx="5000" sy="5000" algn="ctr" rotWithShape="0">
                  <a:schemeClr val="bg1"/>
                </a:outerShdw>
              </a:effectLst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Лист1!$A$2:$A$4</c:f>
              <c:strCache>
                <c:ptCount val="3"/>
                <c:pt idx="0">
                  <c:v>2023 
(календарный год)</c:v>
                </c:pt>
                <c:pt idx="1">
                  <c:v>2024 
(календарный год)</c:v>
                </c:pt>
                <c:pt idx="2">
                  <c:v>2025 
(календарный год)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1">
                  <c:v>63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Лист1!$A$2:$A$4</c:f>
              <c:strCache>
                <c:ptCount val="3"/>
                <c:pt idx="0">
                  <c:v>2023 
(календарный год)</c:v>
                </c:pt>
                <c:pt idx="1">
                  <c:v>2024 
(календарный год)</c:v>
                </c:pt>
                <c:pt idx="2">
                  <c:v>2025 
(календарный год)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2">
                  <c:v>71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8"/>
        <c:axId val="151106688"/>
        <c:axId val="151108608"/>
      </c:barChart>
      <c:catAx>
        <c:axId val="151106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151108608"/>
        <c:crosses val="autoZero"/>
        <c:auto val="1"/>
        <c:lblAlgn val="ctr"/>
        <c:lblOffset val="100"/>
        <c:noMultiLvlLbl val="0"/>
      </c:catAx>
      <c:valAx>
        <c:axId val="151108608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1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</a:p>
        </c:txPr>
        <c:crossAx val="151106688"/>
        <c:crosses val="autoZero"/>
        <c:crossBetween val="between"/>
      </c:valAx>
      <c:spPr>
        <a:solidFill>
          <a:schemeClr val="bg1"/>
        </a:solidFill>
        <a:ln>
          <a:noFill/>
        </a:ln>
        <a:effectLst/>
      </c:spPr>
    </c:plotArea>
    <c:plotVisOnly val="1"/>
    <c:dispBlanksAs val="gap"/>
    <c:showDLblsOverMax val="0"/>
    <c:extLst>
      <c:ext uri="{0b15fc19-7d7d-44ad-8c2d-2c3a37ce22c3}">
        <chartProps xmlns="https://web.wps.cn/et/2018/main" chartId="{47e14af8-ca2d-4a64-88ae-e5f3a619b2a6}"/>
      </c:ext>
    </c:extLst>
  </c:chart>
  <c:spPr>
    <a:solidFill>
      <a:schemeClr val="bg1"/>
    </a:solidFill>
    <a:ln w="9525" cap="sq" cmpd="sng" algn="ctr">
      <a:solidFill>
        <a:srgbClr val="7030A0"/>
      </a:solidFill>
      <a:prstDash val="solid"/>
      <a:bevel/>
    </a:ln>
    <a:effectLst>
      <a:outerShdw blurRad="50800" dir="13500000" sx="37000" sy="37000" algn="br" rotWithShape="0">
        <a:schemeClr val="bg1">
          <a:alpha val="61000"/>
        </a:schemeClr>
      </a:outerShdw>
    </a:effectLst>
    <a:scene3d>
      <a:camera prst="orthographicFront"/>
      <a:lightRig rig="threePt" dir="t"/>
    </a:scene3d>
    <a:sp3d prstMaterial="legacyWireframe">
      <a:bevelT w="190500" prst="coolSlant"/>
      <a:bevelB w="190500" prst="coolSlant"/>
    </a:sp3d>
  </c:spPr>
  <c:txPr>
    <a:bodyPr/>
    <a:lstStyle/>
    <a:p>
      <a:pPr>
        <a:defRPr lang="ru-RU" sz="1100" b="1"/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61448732718894"/>
          <c:y val="0.209758191443697"/>
          <c:w val="0.377952188940092"/>
          <c:h val="0.7510373443983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Направления подготовки</c:v>
                </c:pt>
              </c:strCache>
            </c:strRef>
          </c:tx>
          <c:spPr>
            <a:ln cap="rnd">
              <a:solidFill>
                <a:srgbClr val="7030A0">
                  <a:alpha val="79000"/>
                </a:srgbClr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explosion val="21"/>
          <c:dPt>
            <c:idx val="0"/>
            <c:bubble3D val="0"/>
            <c:spPr>
              <a:solidFill>
                <a:srgbClr val="199113"/>
              </a:solidFill>
              <a:ln cap="rnd">
                <a:solidFill>
                  <a:srgbClr val="7030A0">
                    <a:alpha val="79000"/>
                  </a:srgbClr>
                </a:solidFill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rgbClr val="FFC000"/>
              </a:solidFill>
              <a:ln cap="rnd">
                <a:solidFill>
                  <a:srgbClr val="7030A0">
                    <a:alpha val="79000"/>
                  </a:srgbClr>
                </a:solidFill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rgbClr val="66FFFF"/>
              </a:solidFill>
              <a:ln cap="rnd">
                <a:solidFill>
                  <a:srgbClr val="7030A0">
                    <a:alpha val="79000"/>
                  </a:srgbClr>
                </a:solidFill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chemeClr val="accent4">
                  <a:lumMod val="20000"/>
                  <a:lumOff val="80000"/>
                </a:schemeClr>
              </a:solidFill>
              <a:ln cap="rnd">
                <a:solidFill>
                  <a:srgbClr val="7030A0">
                    <a:alpha val="79000"/>
                  </a:srgbClr>
                </a:solidFill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rgbClr val="C9FBB7"/>
              </a:solidFill>
              <a:ln cap="rnd">
                <a:solidFill>
                  <a:srgbClr val="7030A0">
                    <a:alpha val="79000"/>
                  </a:srgbClr>
                </a:solidFill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rgbClr val="EAB4D4"/>
              </a:solidFill>
              <a:ln cap="rnd">
                <a:solidFill>
                  <a:srgbClr val="7030A0">
                    <a:alpha val="79000"/>
                  </a:srgbClr>
                </a:solidFill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6"/>
            <c:bubble3D val="0"/>
            <c:spPr>
              <a:solidFill>
                <a:srgbClr val="FFFF00"/>
              </a:solidFill>
              <a:ln cap="rnd">
                <a:solidFill>
                  <a:srgbClr val="7030A0">
                    <a:alpha val="79000"/>
                  </a:srgbClr>
                </a:solidFill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7"/>
            <c:bubble3D val="0"/>
            <c:spPr>
              <a:ln cap="rnd">
                <a:solidFill>
                  <a:srgbClr val="7030A0">
                    <a:alpha val="79000"/>
                  </a:srgbClr>
                </a:solidFill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8"/>
            <c:bubble3D val="0"/>
            <c:spPr>
              <a:solidFill>
                <a:srgbClr val="99CC00"/>
              </a:solidFill>
              <a:ln cap="rnd">
                <a:solidFill>
                  <a:srgbClr val="7030A0">
                    <a:alpha val="79000"/>
                  </a:srgbClr>
                </a:solidFill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9"/>
            <c:bubble3D val="0"/>
            <c:spPr>
              <a:solidFill>
                <a:srgbClr val="00B6F6"/>
              </a:solidFill>
              <a:ln cap="rnd">
                <a:solidFill>
                  <a:srgbClr val="7030A0">
                    <a:alpha val="79000"/>
                  </a:srgbClr>
                </a:solidFill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0"/>
            <c:bubble3D val="0"/>
            <c:spPr>
              <a:ln cap="rnd">
                <a:solidFill>
                  <a:srgbClr val="7030A0">
                    <a:alpha val="79000"/>
                  </a:srgbClr>
                </a:solidFill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1"/>
            <c:bubble3D val="0"/>
            <c:spPr>
              <a:solidFill>
                <a:srgbClr val="0000FF"/>
              </a:solidFill>
              <a:ln cap="rnd">
                <a:solidFill>
                  <a:srgbClr val="7030A0">
                    <a:alpha val="79000"/>
                  </a:srgbClr>
                </a:solidFill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2"/>
            <c:bubble3D val="0"/>
            <c:spPr>
              <a:solidFill>
                <a:srgbClr val="E335C2"/>
              </a:solidFill>
              <a:ln cap="rnd">
                <a:solidFill>
                  <a:srgbClr val="7030A0">
                    <a:alpha val="79000"/>
                  </a:srgbClr>
                </a:solidFill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0"/>
              <c:layout>
                <c:manualLayout>
                  <c:x val="0.0100171337011442"/>
                  <c:y val="-0.011310264485602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030241935483871"/>
                  <c:y val="-0.064078596173579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0.0350388828961044"/>
                  <c:y val="-0.073771744187107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0.0119855556241481"/>
                  <c:y val="-0.057524606164539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0.0206492938064864"/>
                  <c:y val="-0.083701247563708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0.0325723309091449"/>
                  <c:y val="-0.0654634579072674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0.0066102062323447"/>
                  <c:y val="-0.0256651881195278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0.00553705288784507"/>
                  <c:y val="-0.0135967493834251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0.000791894861755073"/>
                  <c:y val="0.00323170109730209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000" b="1" i="0" u="none" strike="noStrike" kern="1200" baseline="0">
                    <a:solidFill>
                      <a:schemeClr val="dk1"/>
                    </a:solidFill>
                    <a:latin typeface="Georgia" panose="02040502050405020303" charset="0"/>
                    <a:ea typeface="Georgia" panose="02040502050405020303" charset="0"/>
                    <a:cs typeface="Georgia" panose="02040502050405020303" charset="0"/>
                    <a:sym typeface="Georgia" panose="02040502050405020303" charset="0"/>
                  </a:defRPr>
                </a:pPr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strRef>
              <c:f>Лист1!$A$2:$A$14</c:f>
              <c:strCache>
                <c:ptCount val="13"/>
                <c:pt idx="0">
                  <c:v>6B041 Бизнес и управление</c:v>
                </c:pt>
                <c:pt idx="1">
                  <c:v>6B042 Право</c:v>
                </c:pt>
                <c:pt idx="2">
                  <c:v>6В014 Подготовка учителей с предметной специализацией общего развития</c:v>
                </c:pt>
                <c:pt idx="3">
                  <c:v>6В013 Подготовка учителей без предметной специализации</c:v>
                </c:pt>
                <c:pt idx="4">
                  <c:v>6В011 Педагогика и психология</c:v>
                </c:pt>
                <c:pt idx="5">
                  <c:v>6В017 Подготовка учителей по языкам и литературы</c:v>
                </c:pt>
                <c:pt idx="6">
                  <c:v>6В015 Подготовка учителей по естественнонаучным предметам</c:v>
                </c:pt>
                <c:pt idx="7">
                  <c:v>6B019 Cпециальная педагогика</c:v>
                </c:pt>
                <c:pt idx="8">
                  <c:v>6В021 Искусство</c:v>
                </c:pt>
                <c:pt idx="9">
                  <c:v>6B061 Информационно-коммуникационные технологии</c:v>
                </c:pt>
                <c:pt idx="10">
                  <c:v>6B111 Сфера обслуживания</c:v>
                </c:pt>
                <c:pt idx="11">
                  <c:v>6B062 Телекоммуникации</c:v>
                </c:pt>
                <c:pt idx="12">
                  <c:v>6В012 Педагогика дошкольного воспитания и обучения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18</c:v>
                </c:pt>
                <c:pt idx="1">
                  <c:v>20</c:v>
                </c:pt>
                <c:pt idx="2">
                  <c:v>13</c:v>
                </c:pt>
                <c:pt idx="3">
                  <c:v>4</c:v>
                </c:pt>
                <c:pt idx="4">
                  <c:v>13</c:v>
                </c:pt>
                <c:pt idx="5">
                  <c:v>7</c:v>
                </c:pt>
                <c:pt idx="6">
                  <c:v>7</c:v>
                </c:pt>
                <c:pt idx="7">
                  <c:v>8</c:v>
                </c:pt>
                <c:pt idx="8">
                  <c:v>1</c:v>
                </c:pt>
                <c:pt idx="9">
                  <c:v>6</c:v>
                </c:pt>
                <c:pt idx="10">
                  <c:v>4</c:v>
                </c:pt>
                <c:pt idx="11">
                  <c:v>4</c:v>
                </c:pt>
                <c:pt idx="12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effectLst>
          <a:outerShdw blurRad="50800" dist="50800" sx="1000" sy="1000" algn="ctr" rotWithShape="0">
            <a:srgbClr val="000000">
              <a:alpha val="97000"/>
            </a:srgbClr>
          </a:outerShdw>
        </a:effectLst>
        <a:scene3d>
          <a:camera prst="orthographicFront"/>
          <a:lightRig rig="threePt" dir="t"/>
        </a:scene3d>
      </c:spPr>
    </c:plotArea>
    <c:legend>
      <c:legendPos val="r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ru-RU" sz="1000" b="1" i="0" u="none" strike="noStrike" kern="1200" baseline="0">
                <a:solidFill>
                  <a:schemeClr val="dk1"/>
                </a:solidFill>
                <a:latin typeface="Georgia" panose="02040502050405020303" charset="0"/>
                <a:ea typeface="Georgia" panose="02040502050405020303" charset="0"/>
                <a:cs typeface="Georgia" panose="02040502050405020303" charset="0"/>
                <a:sym typeface="Georgia" panose="02040502050405020303" charset="0"/>
              </a:defRPr>
            </a:pPr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ru-RU" sz="1000" b="1" i="0" u="none" strike="noStrike" kern="1200" baseline="0">
                <a:solidFill>
                  <a:schemeClr val="dk1"/>
                </a:solidFill>
                <a:latin typeface="Georgia" panose="02040502050405020303" charset="0"/>
                <a:ea typeface="Georgia" panose="02040502050405020303" charset="0"/>
                <a:cs typeface="Georgia" panose="02040502050405020303" charset="0"/>
                <a:sym typeface="Georgia" panose="02040502050405020303" charset="0"/>
              </a:defRPr>
            </a:pPr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ru-RU" sz="1000" b="1" i="0" u="none" strike="noStrike" kern="1200" baseline="0">
                <a:solidFill>
                  <a:schemeClr val="dk1"/>
                </a:solidFill>
                <a:latin typeface="Georgia" panose="02040502050405020303" charset="0"/>
                <a:ea typeface="Georgia" panose="02040502050405020303" charset="0"/>
                <a:cs typeface="Georgia" panose="02040502050405020303" charset="0"/>
                <a:sym typeface="Georgia" panose="02040502050405020303" charset="0"/>
              </a:defRPr>
            </a:pPr>
          </a:p>
        </c:txPr>
      </c:legendEntry>
      <c:legendEntry>
        <c:idx val="3"/>
        <c:txPr>
          <a:bodyPr rot="0" spcFirstLastPara="0" vertOverflow="ellipsis" vert="horz" wrap="square" anchor="ctr" anchorCtr="1"/>
          <a:lstStyle/>
          <a:p>
            <a:pPr>
              <a:defRPr lang="ru-RU" sz="1000" b="1" i="0" u="none" strike="noStrike" kern="1200" baseline="0">
                <a:solidFill>
                  <a:schemeClr val="dk1"/>
                </a:solidFill>
                <a:latin typeface="Georgia" panose="02040502050405020303" charset="0"/>
                <a:ea typeface="Georgia" panose="02040502050405020303" charset="0"/>
                <a:cs typeface="Georgia" panose="02040502050405020303" charset="0"/>
                <a:sym typeface="Georgia" panose="02040502050405020303" charset="0"/>
              </a:defRPr>
            </a:pPr>
          </a:p>
        </c:txPr>
      </c:legendEntry>
      <c:legendEntry>
        <c:idx val="4"/>
        <c:txPr>
          <a:bodyPr rot="0" spcFirstLastPara="0" vertOverflow="ellipsis" vert="horz" wrap="square" anchor="ctr" anchorCtr="1"/>
          <a:lstStyle/>
          <a:p>
            <a:pPr>
              <a:defRPr lang="ru-RU" sz="1000" b="1" i="0" u="none" strike="noStrike" kern="1200" baseline="0">
                <a:solidFill>
                  <a:schemeClr val="dk1"/>
                </a:solidFill>
                <a:latin typeface="Georgia" panose="02040502050405020303" charset="0"/>
                <a:ea typeface="Georgia" panose="02040502050405020303" charset="0"/>
                <a:cs typeface="Georgia" panose="02040502050405020303" charset="0"/>
                <a:sym typeface="Georgia" panose="02040502050405020303" charset="0"/>
              </a:defRPr>
            </a:pPr>
          </a:p>
        </c:txPr>
      </c:legendEntry>
      <c:legendEntry>
        <c:idx val="5"/>
        <c:txPr>
          <a:bodyPr rot="0" spcFirstLastPara="0" vertOverflow="ellipsis" vert="horz" wrap="square" anchor="ctr" anchorCtr="1"/>
          <a:lstStyle/>
          <a:p>
            <a:pPr>
              <a:defRPr lang="ru-RU" sz="1000" b="1" i="0" u="none" strike="noStrike" kern="1200" baseline="0">
                <a:solidFill>
                  <a:schemeClr val="dk1"/>
                </a:solidFill>
                <a:latin typeface="Georgia" panose="02040502050405020303" charset="0"/>
                <a:ea typeface="Georgia" panose="02040502050405020303" charset="0"/>
                <a:cs typeface="Georgia" panose="02040502050405020303" charset="0"/>
                <a:sym typeface="Georgia" panose="02040502050405020303" charset="0"/>
              </a:defRPr>
            </a:pPr>
          </a:p>
        </c:txPr>
      </c:legendEntry>
      <c:legendEntry>
        <c:idx val="6"/>
        <c:txPr>
          <a:bodyPr rot="0" spcFirstLastPara="0" vertOverflow="ellipsis" vert="horz" wrap="square" anchor="ctr" anchorCtr="1"/>
          <a:lstStyle/>
          <a:p>
            <a:pPr>
              <a:defRPr lang="ru-RU" sz="1000" b="1" i="0" u="none" strike="noStrike" kern="1200" baseline="0">
                <a:solidFill>
                  <a:schemeClr val="dk1"/>
                </a:solidFill>
                <a:latin typeface="Georgia" panose="02040502050405020303" charset="0"/>
                <a:ea typeface="Georgia" panose="02040502050405020303" charset="0"/>
                <a:cs typeface="Georgia" panose="02040502050405020303" charset="0"/>
                <a:sym typeface="Georgia" panose="02040502050405020303" charset="0"/>
              </a:defRPr>
            </a:pPr>
          </a:p>
        </c:txPr>
      </c:legendEntry>
      <c:legendEntry>
        <c:idx val="7"/>
        <c:txPr>
          <a:bodyPr rot="0" spcFirstLastPara="0" vertOverflow="ellipsis" vert="horz" wrap="square" anchor="ctr" anchorCtr="1"/>
          <a:lstStyle/>
          <a:p>
            <a:pPr>
              <a:defRPr lang="ru-RU" sz="1000" b="1" i="0" u="none" strike="noStrike" kern="1200" baseline="0">
                <a:solidFill>
                  <a:schemeClr val="dk1"/>
                </a:solidFill>
                <a:latin typeface="Georgia" panose="02040502050405020303" charset="0"/>
                <a:ea typeface="Georgia" panose="02040502050405020303" charset="0"/>
                <a:cs typeface="Georgia" panose="02040502050405020303" charset="0"/>
                <a:sym typeface="Georgia" panose="02040502050405020303" charset="0"/>
              </a:defRPr>
            </a:pPr>
          </a:p>
        </c:txPr>
      </c:legendEntry>
      <c:legendEntry>
        <c:idx val="8"/>
        <c:txPr>
          <a:bodyPr rot="0" spcFirstLastPara="0" vertOverflow="ellipsis" vert="horz" wrap="square" anchor="ctr" anchorCtr="1"/>
          <a:lstStyle/>
          <a:p>
            <a:pPr>
              <a:defRPr lang="ru-RU" sz="1000" b="1" i="0" u="none" strike="noStrike" kern="1200" baseline="0">
                <a:solidFill>
                  <a:schemeClr val="dk1"/>
                </a:solidFill>
                <a:latin typeface="Georgia" panose="02040502050405020303" charset="0"/>
                <a:ea typeface="Georgia" panose="02040502050405020303" charset="0"/>
                <a:cs typeface="Georgia" panose="02040502050405020303" charset="0"/>
                <a:sym typeface="Georgia" panose="02040502050405020303" charset="0"/>
              </a:defRPr>
            </a:pPr>
          </a:p>
        </c:txPr>
      </c:legendEntry>
      <c:legendEntry>
        <c:idx val="9"/>
        <c:txPr>
          <a:bodyPr rot="0" spcFirstLastPara="0" vertOverflow="ellipsis" vert="horz" wrap="square" anchor="ctr" anchorCtr="1"/>
          <a:lstStyle/>
          <a:p>
            <a:pPr>
              <a:defRPr lang="ru-RU" sz="1000" b="1" i="0" u="none" strike="noStrike" kern="1200" baseline="0">
                <a:solidFill>
                  <a:schemeClr val="dk1"/>
                </a:solidFill>
                <a:latin typeface="Georgia" panose="02040502050405020303" charset="0"/>
                <a:ea typeface="Georgia" panose="02040502050405020303" charset="0"/>
                <a:cs typeface="Georgia" panose="02040502050405020303" charset="0"/>
                <a:sym typeface="Georgia" panose="02040502050405020303" charset="0"/>
              </a:defRPr>
            </a:pPr>
          </a:p>
        </c:txPr>
      </c:legendEntry>
      <c:legendEntry>
        <c:idx val="10"/>
        <c:txPr>
          <a:bodyPr rot="0" spcFirstLastPara="0" vertOverflow="ellipsis" vert="horz" wrap="square" anchor="ctr" anchorCtr="1"/>
          <a:lstStyle/>
          <a:p>
            <a:pPr>
              <a:defRPr lang="ru-RU" sz="1000" b="1" i="0" u="none" strike="noStrike" kern="1200" baseline="0">
                <a:solidFill>
                  <a:schemeClr val="dk1"/>
                </a:solidFill>
                <a:latin typeface="Georgia" panose="02040502050405020303" charset="0"/>
                <a:ea typeface="Georgia" panose="02040502050405020303" charset="0"/>
                <a:cs typeface="Georgia" panose="02040502050405020303" charset="0"/>
                <a:sym typeface="Georgia" panose="02040502050405020303" charset="0"/>
              </a:defRPr>
            </a:pPr>
          </a:p>
        </c:txPr>
      </c:legendEntry>
      <c:legendEntry>
        <c:idx val="11"/>
        <c:txPr>
          <a:bodyPr rot="0" spcFirstLastPara="0" vertOverflow="ellipsis" vert="horz" wrap="square" anchor="ctr" anchorCtr="1"/>
          <a:lstStyle/>
          <a:p>
            <a:pPr>
              <a:defRPr lang="ru-RU" sz="1000" b="1" i="0" u="none" strike="noStrike" kern="1200" baseline="0">
                <a:solidFill>
                  <a:schemeClr val="dk1"/>
                </a:solidFill>
                <a:latin typeface="Georgia" panose="02040502050405020303" charset="0"/>
                <a:ea typeface="Georgia" panose="02040502050405020303" charset="0"/>
                <a:cs typeface="Georgia" panose="02040502050405020303" charset="0"/>
                <a:sym typeface="Georgia" panose="02040502050405020303" charset="0"/>
              </a:defRPr>
            </a:pPr>
          </a:p>
        </c:txPr>
      </c:legendEntry>
      <c:legendEntry>
        <c:idx val="12"/>
        <c:txPr>
          <a:bodyPr rot="0" spcFirstLastPara="0" vertOverflow="ellipsis" vert="horz" wrap="square" anchor="ctr" anchorCtr="1"/>
          <a:lstStyle/>
          <a:p>
            <a:pPr>
              <a:defRPr lang="ru-RU" sz="1000" b="1" i="0" u="none" strike="noStrike" kern="1200" baseline="0">
                <a:solidFill>
                  <a:schemeClr val="dk1"/>
                </a:solidFill>
                <a:latin typeface="Georgia" panose="02040502050405020303" charset="0"/>
                <a:ea typeface="Georgia" panose="02040502050405020303" charset="0"/>
                <a:cs typeface="Georgia" panose="02040502050405020303" charset="0"/>
                <a:sym typeface="Georgia" panose="02040502050405020303" charset="0"/>
              </a:defRPr>
            </a:pPr>
          </a:p>
        </c:txPr>
      </c:legendEntry>
      <c:layout>
        <c:manualLayout>
          <c:xMode val="edge"/>
          <c:yMode val="edge"/>
          <c:x val="0.00216013824884793"/>
          <c:y val="0.025897839462012"/>
          <c:w val="0.648041474654378"/>
          <c:h val="0.969809700958649"/>
        </c:manualLayout>
      </c:layout>
      <c:overlay val="0"/>
      <c:spPr>
        <a:ln cmpd="sng">
          <a:solidFill>
            <a:srgbClr val="7030A0"/>
          </a:solidFill>
        </a:ln>
        <a:effectLst>
          <a:glow rad="495300">
            <a:schemeClr val="accent1">
              <a:alpha val="40000"/>
            </a:schemeClr>
          </a:glow>
          <a:softEdge rad="190500"/>
        </a:effectLst>
      </c:spPr>
      <c:txPr>
        <a:bodyPr rot="0" spcFirstLastPara="0" vertOverflow="ellipsis" vert="horz" wrap="square" anchor="ctr" anchorCtr="1"/>
        <a:lstStyle/>
        <a:p>
          <a:pPr>
            <a:defRPr lang="ru-RU" sz="1000" b="1" i="0" u="none" strike="noStrike" kern="1200" baseline="0">
              <a:solidFill>
                <a:schemeClr val="dk1"/>
              </a:solidFill>
              <a:latin typeface="Georgia" panose="02040502050405020303" charset="0"/>
              <a:ea typeface="Georgia" panose="02040502050405020303" charset="0"/>
              <a:cs typeface="Georgia" panose="02040502050405020303" charset="0"/>
              <a:sym typeface="Georgia" panose="02040502050405020303" charset="0"/>
            </a:defRPr>
          </a:pPr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7f7b48b0-7464-4e74-a9d8-8bcdc1c077d8}"/>
      </c:ext>
    </c:extLst>
  </c:chart>
  <c:spPr>
    <a:solidFill>
      <a:schemeClr val="lt1"/>
    </a:solidFill>
    <a:ln w="12700" cap="flat" cmpd="sng" algn="ctr">
      <a:solidFill>
        <a:srgbClr val="7030A0"/>
      </a:solidFill>
      <a:prstDash val="solid"/>
      <a:miter lim="800000"/>
    </a:ln>
    <a:effectLst/>
  </c:spPr>
  <c:txPr>
    <a:bodyPr/>
    <a:lstStyle/>
    <a:p>
      <a:pPr>
        <a:defRPr lang="ru-RU" sz="1000" b="1">
          <a:solidFill>
            <a:schemeClr val="dk1"/>
          </a:solidFill>
          <a:latin typeface="Georgia" panose="02040502050405020303" charset="0"/>
          <a:ea typeface="Georgia" panose="02040502050405020303" charset="0"/>
          <a:cs typeface="Georgia" panose="02040502050405020303" charset="0"/>
          <a:sym typeface="Georgia" panose="02040502050405020303" charset="0"/>
        </a:defRPr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600853631613805"/>
          <c:y val="0.0462376933895921"/>
          <c:w val="0.384796526602399"/>
          <c:h val="0.91930379746835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Направления подготовки</c:v>
                </c:pt>
              </c:strCache>
            </c:strRef>
          </c:tx>
          <c:spPr>
            <a:ln cap="rnd">
              <a:solidFill>
                <a:srgbClr val="7030A0">
                  <a:alpha val="79000"/>
                </a:srgbClr>
              </a:solidFill>
              <a:round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c:spPr>
          <c:explosion val="21"/>
          <c:dPt>
            <c:idx val="0"/>
            <c:bubble3D val="0"/>
            <c:spPr>
              <a:solidFill>
                <a:srgbClr val="199113"/>
              </a:solidFill>
              <a:ln cap="rnd">
                <a:solidFill>
                  <a:srgbClr val="7030A0">
                    <a:alpha val="79000"/>
                  </a:srgbClr>
                </a:solidFill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rgbClr val="FFC000"/>
              </a:solidFill>
              <a:ln cap="rnd">
                <a:solidFill>
                  <a:srgbClr val="7030A0">
                    <a:alpha val="79000"/>
                  </a:srgbClr>
                </a:solidFill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rgbClr val="66FFFF"/>
              </a:solidFill>
              <a:ln cap="rnd">
                <a:solidFill>
                  <a:srgbClr val="7030A0">
                    <a:alpha val="79000"/>
                  </a:srgbClr>
                </a:solidFill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rgbClr val="0B5FD1"/>
              </a:solidFill>
              <a:ln cap="rnd">
                <a:solidFill>
                  <a:srgbClr val="7030A0">
                    <a:alpha val="79000"/>
                  </a:srgbClr>
                </a:solidFill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rgbClr val="FFFF00"/>
              </a:solidFill>
              <a:ln cap="rnd">
                <a:solidFill>
                  <a:srgbClr val="7030A0">
                    <a:alpha val="79000"/>
                  </a:srgbClr>
                </a:solidFill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 cap="rnd">
                <a:solidFill>
                  <a:srgbClr val="7030A0">
                    <a:alpha val="79000"/>
                  </a:srgbClr>
                </a:solidFill>
                <a:round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</c:dPt>
          <c:dLbls>
            <c:dLbl>
              <c:idx val="5"/>
              <c:layout>
                <c:manualLayout>
                  <c:x val="-0.0350388828961044"/>
                  <c:y val="-0.073771744187107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200" b="1" i="0" u="none" strike="noStrike" kern="1200" baseline="0">
                    <a:solidFill>
                      <a:schemeClr val="dk1"/>
                    </a:solidFill>
                    <a:latin typeface="Georgia" panose="02040502050405020303" charset="0"/>
                    <a:ea typeface="Georgia" panose="02040502050405020303" charset="0"/>
                    <a:cs typeface="Georgia" panose="02040502050405020303" charset="0"/>
                    <a:sym typeface="Georgia" panose="02040502050405020303" charset="0"/>
                  </a:defRPr>
                </a:pPr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/>
              </c:ext>
            </c:extLst>
          </c:dLbls>
          <c:cat>
            <c:strRef>
              <c:f>Лист1!$A$2:$A$7</c:f>
              <c:strCache>
                <c:ptCount val="6"/>
                <c:pt idx="0">
                  <c:v>7M011 Педагогика и психология</c:v>
                </c:pt>
                <c:pt idx="1">
                  <c:v>7M015 Подготовка педагогов по естественнонаучным предметам</c:v>
                </c:pt>
                <c:pt idx="2">
                  <c:v>7M017 Подготовка педагогов по языкам и литературе</c:v>
                </c:pt>
                <c:pt idx="3">
                  <c:v>7M041 Бизнес и управление</c:v>
                </c:pt>
                <c:pt idx="4">
                  <c:v>7M042 Право</c:v>
                </c:pt>
                <c:pt idx="5">
                  <c:v>7М061 Информационно-коммуникационные технологии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1</c:v>
                </c:pt>
                <c:pt idx="1">
                  <c:v>1</c:v>
                </c:pt>
                <c:pt idx="2">
                  <c:v>2</c:v>
                </c:pt>
                <c:pt idx="3">
                  <c:v>6</c:v>
                </c:pt>
                <c:pt idx="4">
                  <c:v>5</c:v>
                </c:pt>
                <c:pt idx="5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effectLst>
          <a:outerShdw blurRad="50800" dist="50800" sx="1000" sy="1000" algn="ctr" rotWithShape="0">
            <a:srgbClr val="000000">
              <a:alpha val="97000"/>
            </a:srgbClr>
          </a:outerShdw>
        </a:effectLst>
        <a:scene3d>
          <a:camera prst="orthographicFront"/>
          <a:lightRig rig="threePt" dir="t"/>
        </a:scene3d>
      </c:spPr>
    </c:plotArea>
    <c:legend>
      <c:legendPos val="r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ru-RU" sz="1200" b="1" i="0" u="none" strike="noStrike" kern="1200" baseline="0">
                <a:solidFill>
                  <a:schemeClr val="dk1"/>
                </a:solidFill>
                <a:latin typeface="Georgia" panose="02040502050405020303" charset="0"/>
                <a:ea typeface="Georgia" panose="02040502050405020303" charset="0"/>
                <a:cs typeface="Georgia" panose="02040502050405020303" charset="0"/>
                <a:sym typeface="Georgia" panose="02040502050405020303" charset="0"/>
              </a:defRPr>
            </a:pPr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ru-RU" sz="1200" b="1" i="0" u="none" strike="noStrike" kern="1200" baseline="0">
                <a:solidFill>
                  <a:schemeClr val="dk1"/>
                </a:solidFill>
                <a:latin typeface="Georgia" panose="02040502050405020303" charset="0"/>
                <a:ea typeface="Georgia" panose="02040502050405020303" charset="0"/>
                <a:cs typeface="Georgia" panose="02040502050405020303" charset="0"/>
                <a:sym typeface="Georgia" panose="02040502050405020303" charset="0"/>
              </a:defRPr>
            </a:pPr>
          </a:p>
        </c:txPr>
      </c:legendEntry>
      <c:legendEntry>
        <c:idx val="2"/>
        <c:txPr>
          <a:bodyPr rot="0" spcFirstLastPara="0" vertOverflow="ellipsis" vert="horz" wrap="square" anchor="ctr" anchorCtr="1"/>
          <a:lstStyle/>
          <a:p>
            <a:pPr>
              <a:defRPr lang="ru-RU" sz="1200" b="1" i="0" u="none" strike="noStrike" kern="1200" baseline="0">
                <a:solidFill>
                  <a:schemeClr val="dk1"/>
                </a:solidFill>
                <a:latin typeface="Georgia" panose="02040502050405020303" charset="0"/>
                <a:ea typeface="Georgia" panose="02040502050405020303" charset="0"/>
                <a:cs typeface="Georgia" panose="02040502050405020303" charset="0"/>
                <a:sym typeface="Georgia" panose="02040502050405020303" charset="0"/>
              </a:defRPr>
            </a:pPr>
          </a:p>
        </c:txPr>
      </c:legendEntry>
      <c:legendEntry>
        <c:idx val="3"/>
        <c:txPr>
          <a:bodyPr rot="0" spcFirstLastPara="0" vertOverflow="ellipsis" vert="horz" wrap="square" anchor="ctr" anchorCtr="1"/>
          <a:lstStyle/>
          <a:p>
            <a:pPr>
              <a:defRPr lang="ru-RU" sz="1200" b="1" i="0" u="none" strike="noStrike" kern="1200" baseline="0">
                <a:solidFill>
                  <a:schemeClr val="dk1"/>
                </a:solidFill>
                <a:latin typeface="Georgia" panose="02040502050405020303" charset="0"/>
                <a:ea typeface="Georgia" panose="02040502050405020303" charset="0"/>
                <a:cs typeface="Georgia" panose="02040502050405020303" charset="0"/>
                <a:sym typeface="Georgia" panose="02040502050405020303" charset="0"/>
              </a:defRPr>
            </a:pPr>
          </a:p>
        </c:txPr>
      </c:legendEntry>
      <c:legendEntry>
        <c:idx val="4"/>
        <c:txPr>
          <a:bodyPr rot="0" spcFirstLastPara="0" vertOverflow="ellipsis" vert="horz" wrap="square" anchor="ctr" anchorCtr="1"/>
          <a:lstStyle/>
          <a:p>
            <a:pPr>
              <a:defRPr lang="ru-RU" sz="1200" b="1" i="0" u="none" strike="noStrike" kern="1200" baseline="0">
                <a:solidFill>
                  <a:schemeClr val="dk1"/>
                </a:solidFill>
                <a:latin typeface="Georgia" panose="02040502050405020303" charset="0"/>
                <a:ea typeface="Georgia" panose="02040502050405020303" charset="0"/>
                <a:cs typeface="Georgia" panose="02040502050405020303" charset="0"/>
                <a:sym typeface="Georgia" panose="02040502050405020303" charset="0"/>
              </a:defRPr>
            </a:pPr>
          </a:p>
        </c:txPr>
      </c:legendEntry>
      <c:legendEntry>
        <c:idx val="5"/>
        <c:txPr>
          <a:bodyPr rot="0" spcFirstLastPara="0" vertOverflow="ellipsis" vert="horz" wrap="square" anchor="ctr" anchorCtr="1"/>
          <a:lstStyle/>
          <a:p>
            <a:pPr>
              <a:defRPr lang="ru-RU" sz="1200" b="1" i="0" u="none" strike="noStrike" kern="1200" baseline="0">
                <a:solidFill>
                  <a:schemeClr val="dk1"/>
                </a:solidFill>
                <a:latin typeface="Georgia" panose="02040502050405020303" charset="0"/>
                <a:ea typeface="Georgia" panose="02040502050405020303" charset="0"/>
                <a:cs typeface="Georgia" panose="02040502050405020303" charset="0"/>
                <a:sym typeface="Georgia" panose="02040502050405020303" charset="0"/>
              </a:defRPr>
            </a:pPr>
          </a:p>
        </c:txPr>
      </c:legendEntry>
      <c:layout>
        <c:manualLayout>
          <c:xMode val="edge"/>
          <c:yMode val="edge"/>
          <c:x val="0.0284789167709177"/>
          <c:y val="0.00835037491479209"/>
          <c:w val="0.541614541173008"/>
          <c:h val="0.958860759493671"/>
        </c:manualLayout>
      </c:layout>
      <c:overlay val="0"/>
      <c:spPr>
        <a:ln cmpd="sng">
          <a:solidFill>
            <a:schemeClr val="accent5"/>
          </a:solidFill>
        </a:ln>
        <a:effectLst>
          <a:glow rad="495300">
            <a:schemeClr val="accent1">
              <a:alpha val="40000"/>
            </a:schemeClr>
          </a:glow>
          <a:softEdge rad="190500"/>
        </a:effectLst>
      </c:spPr>
      <c:txPr>
        <a:bodyPr rot="0" spcFirstLastPara="0" vertOverflow="ellipsis" vert="horz" wrap="square" anchor="ctr" anchorCtr="1"/>
        <a:lstStyle/>
        <a:p>
          <a:pPr>
            <a:defRPr lang="ru-RU" sz="1200" b="1" i="0" u="none" strike="noStrike" kern="1200" baseline="0">
              <a:solidFill>
                <a:schemeClr val="dk1"/>
              </a:solidFill>
              <a:latin typeface="Georgia" panose="02040502050405020303" charset="0"/>
              <a:ea typeface="Georgia" panose="02040502050405020303" charset="0"/>
              <a:cs typeface="Georgia" panose="02040502050405020303" charset="0"/>
              <a:sym typeface="Georgia" panose="02040502050405020303" charset="0"/>
            </a:defRPr>
          </a:pPr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7f7b48b0-7464-4e74-a9d8-8bcdc1c077d8}"/>
      </c:ext>
    </c:extLst>
  </c:chart>
  <c:spPr>
    <a:solidFill>
      <a:schemeClr val="lt1"/>
    </a:solidFill>
    <a:ln w="12700" cap="flat" cmpd="sng" algn="ctr">
      <a:solidFill>
        <a:srgbClr val="7030A0"/>
      </a:solidFill>
      <a:prstDash val="solid"/>
      <a:miter lim="800000"/>
    </a:ln>
    <a:effectLst/>
  </c:spPr>
  <c:txPr>
    <a:bodyPr/>
    <a:lstStyle/>
    <a:p>
      <a:pPr>
        <a:defRPr lang="ru-RU" sz="1200">
          <a:solidFill>
            <a:schemeClr val="dk1"/>
          </a:solidFill>
          <a:latin typeface="Georgia" panose="02040502050405020303" charset="0"/>
          <a:ea typeface="Georgia" panose="02040502050405020303" charset="0"/>
          <a:cs typeface="Georgia" panose="02040502050405020303" charset="0"/>
          <a:sym typeface="Georgia" panose="02040502050405020303" charset="0"/>
        </a:defRPr>
      </a:pPr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0" vertOverflow="ellipsis" vert="horz" wrap="square" anchor="ctr" anchorCtr="1"/>
          <a:lstStyle/>
          <a:p>
            <a:pPr>
              <a:defRPr lang="ru-RU" sz="1200" b="1" i="0" u="none" strike="noStrike" kern="1200" baseline="0">
                <a:solidFill>
                  <a:srgbClr val="7030A0"/>
                </a:solidFill>
                <a:latin typeface="+mn-lt"/>
                <a:ea typeface="+mn-ea"/>
                <a:cs typeface="+mn-cs"/>
              </a:defRPr>
            </a:pPr>
            <a:r>
              <a:rPr lang="ru-RU" sz="1200">
                <a:solidFill>
                  <a:srgbClr val="7030A0"/>
                </a:solidFill>
                <a:latin typeface="Georgia" panose="02040502050405020303" charset="0"/>
                <a:cs typeface="Georgia" panose="02040502050405020303" charset="0"/>
              </a:rPr>
              <a:t>Оценка важности и уровень удовлетворенности работодателей качеством подготовки выпускников</a:t>
            </a:r>
            <a:endParaRPr lang="ru-RU" sz="1200">
              <a:solidFill>
                <a:srgbClr val="7030A0"/>
              </a:solidFill>
              <a:latin typeface="Georgia" panose="02040502050405020303" charset="0"/>
              <a:cs typeface="Georgia" panose="02040502050405020303" charset="0"/>
            </a:endParaRPr>
          </a:p>
        </c:rich>
      </c:tx>
      <c:layout>
        <c:manualLayout>
          <c:xMode val="edge"/>
          <c:yMode val="edge"/>
          <c:x val="0.21250939710356"/>
          <c:y val="0.0149626048404064"/>
        </c:manualLayout>
      </c:layout>
      <c:overlay val="0"/>
      <c:spPr>
        <a:solidFill>
          <a:srgbClr val="C2A0E3">
            <a:alpha val="13000"/>
          </a:srgbClr>
        </a:solidFill>
        <a:ln w="25400" cap="flat" cmpd="sng" algn="ctr">
          <a:solidFill>
            <a:schemeClr val="accent2"/>
          </a:solidFill>
          <a:prstDash val="solid"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473523075240595"/>
          <c:y val="0.0959467774861476"/>
          <c:w val="0.491548090339984"/>
          <c:h val="0.87150972992281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Удовлетворенность </c:v>
                </c:pt>
              </c:strCache>
            </c:strRef>
          </c:tx>
          <c:spPr>
            <a:solidFill>
              <a:srgbClr val="00B6F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000" b="1" i="0" u="none" strike="noStrike" kern="1200" baseline="0">
                    <a:solidFill>
                      <a:schemeClr val="dk1"/>
                    </a:solidFill>
                    <a:latin typeface="Georgia" panose="02040502050405020303" charset="0"/>
                    <a:ea typeface="Georgia" panose="02040502050405020303" charset="0"/>
                    <a:cs typeface="Georgia" panose="02040502050405020303" charset="0"/>
                    <a:sym typeface="Georgia" panose="02040502050405020303" charset="0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Лист1!$A$2:$A$15</c:f>
              <c:strCache>
                <c:ptCount val="14"/>
                <c:pt idx="0">
                  <c:v>1.Способность применения теоретических знаний, полученных в ходе обучения на практике</c:v>
                </c:pt>
                <c:pt idx="1">
                  <c:v>2.Уровень знаний в области специализации</c:v>
                </c:pt>
                <c:pt idx="2">
                  <c:v>3.Способность к решению задач в области специализации</c:v>
                </c:pt>
                <c:pt idx="3">
                  <c:v>4.Способность к проведению научных исследований и творческих поисков в рамках профессии</c:v>
                </c:pt>
                <c:pt idx="4">
                  <c:v>5.Необходимый уровень владения иностранным языком</c:v>
                </c:pt>
                <c:pt idx="5">
                  <c:v>6.Способность к быстрому изучению специфики организации (предприятия)</c:v>
                </c:pt>
                <c:pt idx="6">
                  <c:v>7.Способность проявлять качества лидера</c:v>
                </c:pt>
                <c:pt idx="7">
                  <c:v>8.Способность к командной работе</c:v>
                </c:pt>
                <c:pt idx="8">
                  <c:v>9,Способность к самообучению</c:v>
                </c:pt>
                <c:pt idx="9">
                  <c:v>10.Наличие аналитических способностей</c:v>
                </c:pt>
                <c:pt idx="10">
                  <c:v>11.Исполнительность, ответственность, стремление к профессиональному росту</c:v>
                </c:pt>
                <c:pt idx="11">
                  <c:v>12.Знание специализированных компьютерных программ</c:v>
                </c:pt>
                <c:pt idx="12">
                  <c:v>13.Знание компьютера на уровне «уверенный пользователь»</c:v>
                </c:pt>
                <c:pt idx="13">
                  <c:v>14.Владение современными ИКТ</c:v>
                </c:pt>
              </c:strCache>
            </c:strRef>
          </c:cat>
          <c:val>
            <c:numRef>
              <c:f>Лист1!$B$2:$B$15</c:f>
              <c:numCache>
                <c:formatCode>0.0%</c:formatCode>
                <c:ptCount val="14"/>
                <c:pt idx="0">
                  <c:v>0.943</c:v>
                </c:pt>
                <c:pt idx="1">
                  <c:v>0.962</c:v>
                </c:pt>
                <c:pt idx="2">
                  <c:v>0.924</c:v>
                </c:pt>
                <c:pt idx="3">
                  <c:v>0.887</c:v>
                </c:pt>
                <c:pt idx="4">
                  <c:v>0.811</c:v>
                </c:pt>
                <c:pt idx="5">
                  <c:v>0.905</c:v>
                </c:pt>
                <c:pt idx="6">
                  <c:v>0.905</c:v>
                </c:pt>
                <c:pt idx="7">
                  <c:v>0.943</c:v>
                </c:pt>
                <c:pt idx="8">
                  <c:v>0.962</c:v>
                </c:pt>
                <c:pt idx="9">
                  <c:v>0.924</c:v>
                </c:pt>
                <c:pt idx="10">
                  <c:v>0.924</c:v>
                </c:pt>
                <c:pt idx="11">
                  <c:v>0.849</c:v>
                </c:pt>
                <c:pt idx="12">
                  <c:v>0.849</c:v>
                </c:pt>
                <c:pt idx="13">
                  <c:v>0.905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Важность</c:v>
                </c:pt>
              </c:strCache>
            </c:strRef>
          </c:tx>
          <c:spPr>
            <a:solidFill>
              <a:srgbClr val="70FB6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ru-RU" sz="1000" b="1" i="0" u="none" strike="noStrike" kern="1200" baseline="0">
                    <a:solidFill>
                      <a:schemeClr val="dk1"/>
                    </a:solidFill>
                    <a:latin typeface="Georgia" panose="02040502050405020303" charset="0"/>
                    <a:ea typeface="Georgia" panose="02040502050405020303" charset="0"/>
                    <a:cs typeface="Georgia" panose="02040502050405020303" charset="0"/>
                    <a:sym typeface="Georgia" panose="02040502050405020303" charset="0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Лист1!$A$2:$A$15</c:f>
              <c:strCache>
                <c:ptCount val="14"/>
                <c:pt idx="0">
                  <c:v>1.Способность применения теоретических знаний, полученных в ходе обучения на практике</c:v>
                </c:pt>
                <c:pt idx="1">
                  <c:v>2.Уровень знаний в области специализации</c:v>
                </c:pt>
                <c:pt idx="2">
                  <c:v>3.Способность к решению задач в области специализации</c:v>
                </c:pt>
                <c:pt idx="3">
                  <c:v>4.Способность к проведению научных исследований и творческих поисков в рамках профессии</c:v>
                </c:pt>
                <c:pt idx="4">
                  <c:v>5.Необходимый уровень владения иностранным языком</c:v>
                </c:pt>
                <c:pt idx="5">
                  <c:v>6.Способность к быстрому изучению специфики организации (предприятия)</c:v>
                </c:pt>
                <c:pt idx="6">
                  <c:v>7.Способность проявлять качества лидера</c:v>
                </c:pt>
                <c:pt idx="7">
                  <c:v>8.Способность к командной работе</c:v>
                </c:pt>
                <c:pt idx="8">
                  <c:v>9,Способность к самообучению</c:v>
                </c:pt>
                <c:pt idx="9">
                  <c:v>10.Наличие аналитических способностей</c:v>
                </c:pt>
                <c:pt idx="10">
                  <c:v>11.Исполнительность, ответственность, стремление к профессиональному росту</c:v>
                </c:pt>
                <c:pt idx="11">
                  <c:v>12.Знание специализированных компьютерных программ</c:v>
                </c:pt>
                <c:pt idx="12">
                  <c:v>13.Знание компьютера на уровне «уверенный пользователь»</c:v>
                </c:pt>
                <c:pt idx="13">
                  <c:v>14.Владение современными ИКТ</c:v>
                </c:pt>
              </c:strCache>
            </c:strRef>
          </c:cat>
          <c:val>
            <c:numRef>
              <c:f>Лист1!$C$2:$C$15</c:f>
              <c:numCache>
                <c:formatCode>0.0%</c:formatCode>
                <c:ptCount val="14"/>
                <c:pt idx="0">
                  <c:v>0.906</c:v>
                </c:pt>
                <c:pt idx="1">
                  <c:v>0.962</c:v>
                </c:pt>
                <c:pt idx="2">
                  <c:v>0.962</c:v>
                </c:pt>
                <c:pt idx="3">
                  <c:v>0.868</c:v>
                </c:pt>
                <c:pt idx="4">
                  <c:v>0.755</c:v>
                </c:pt>
                <c:pt idx="5">
                  <c:v>0.962</c:v>
                </c:pt>
                <c:pt idx="6">
                  <c:v>0.887</c:v>
                </c:pt>
                <c:pt idx="7">
                  <c:v>0.943</c:v>
                </c:pt>
                <c:pt idx="8">
                  <c:v>0.981</c:v>
                </c:pt>
                <c:pt idx="9">
                  <c:v>0.943</c:v>
                </c:pt>
                <c:pt idx="10">
                  <c:v>0.962</c:v>
                </c:pt>
                <c:pt idx="11">
                  <c:v>0.906</c:v>
                </c:pt>
                <c:pt idx="12">
                  <c:v>0.943</c:v>
                </c:pt>
                <c:pt idx="13">
                  <c:v>0.943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-25"/>
        <c:axId val="183956224"/>
        <c:axId val="183957760"/>
      </c:barChart>
      <c:catAx>
        <c:axId val="183956224"/>
        <c:scaling>
          <c:orientation val="minMax"/>
        </c:scaling>
        <c:delete val="0"/>
        <c:axPos val="l"/>
        <c:numFmt formatCode="General" sourceLinked="0"/>
        <c:majorTickMark val="none"/>
        <c:minorTickMark val="none"/>
        <c:tickLblPos val="nextTo"/>
        <c:txPr>
          <a:bodyPr rot="0" spcFirstLastPara="0" vertOverflow="ellipsis" vert="horz" wrap="square" anchor="ctr" anchorCtr="1"/>
          <a:lstStyle/>
          <a:p>
            <a:pPr>
              <a:defRPr lang="ru-RU" sz="1000" b="0" i="0" u="none" strike="noStrike" kern="1200" baseline="0">
                <a:solidFill>
                  <a:schemeClr val="dk1"/>
                </a:solidFill>
                <a:latin typeface="Georgia" panose="02040502050405020303" charset="0"/>
                <a:ea typeface="Georgia" panose="02040502050405020303" charset="0"/>
                <a:cs typeface="Georgia" panose="02040502050405020303" charset="0"/>
                <a:sym typeface="Georgia" panose="02040502050405020303" charset="0"/>
              </a:defRPr>
            </a:pPr>
          </a:p>
        </c:txPr>
        <c:crossAx val="183957760"/>
        <c:crosses val="autoZero"/>
        <c:auto val="0"/>
        <c:lblAlgn val="l"/>
        <c:lblOffset val="100"/>
        <c:noMultiLvlLbl val="0"/>
      </c:catAx>
      <c:valAx>
        <c:axId val="183957760"/>
        <c:scaling>
          <c:orientation val="minMax"/>
        </c:scaling>
        <c:delete val="1"/>
        <c:axPos val="b"/>
        <c:numFmt formatCode="0.0%" sourceLinked="1"/>
        <c:majorTickMark val="none"/>
        <c:minorTickMark val="none"/>
        <c:tickLblPos val="nextTo"/>
        <c:txPr>
          <a:bodyPr rot="-60000000" spcFirstLastPara="0" vertOverflow="ellipsis" vert="horz" wrap="square" anchor="ctr" anchorCtr="1"/>
          <a:lstStyle/>
          <a:p>
            <a:pPr>
              <a:defRPr lang="ru-RU" sz="1000" b="0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</a:p>
        </c:txPr>
        <c:crossAx val="183956224"/>
        <c:crosses val="autoZero"/>
        <c:crossBetween val="between"/>
      </c:valAx>
    </c:plotArea>
    <c:legend>
      <c:legendPos val="t"/>
      <c:legendEntry>
        <c:idx val="0"/>
        <c:txPr>
          <a:bodyPr rot="0" spcFirstLastPara="0" vertOverflow="ellipsis" vert="horz" wrap="square" anchor="ctr" anchorCtr="1"/>
          <a:lstStyle/>
          <a:p>
            <a:pPr>
              <a:defRPr lang="ru-RU" sz="1200" b="1" i="0" u="none" strike="noStrike" kern="1200" baseline="0">
                <a:solidFill>
                  <a:schemeClr val="dk1"/>
                </a:solidFill>
                <a:latin typeface="Georgia" panose="02040502050405020303" charset="0"/>
                <a:ea typeface="Georgia" panose="02040502050405020303" charset="0"/>
                <a:cs typeface="Georgia" panose="02040502050405020303" charset="0"/>
                <a:sym typeface="Georgia" panose="02040502050405020303" charset="0"/>
              </a:defRPr>
            </a:pPr>
          </a:p>
        </c:txPr>
      </c:legendEntry>
      <c:legendEntry>
        <c:idx val="1"/>
        <c:txPr>
          <a:bodyPr rot="0" spcFirstLastPara="0" vertOverflow="ellipsis" vert="horz" wrap="square" anchor="ctr" anchorCtr="1"/>
          <a:lstStyle/>
          <a:p>
            <a:pPr>
              <a:defRPr lang="ru-RU" sz="1200" b="1" i="0" u="none" strike="noStrike" kern="1200" baseline="0">
                <a:solidFill>
                  <a:schemeClr val="dk1"/>
                </a:solidFill>
                <a:latin typeface="Georgia" panose="02040502050405020303" charset="0"/>
                <a:ea typeface="Georgia" panose="02040502050405020303" charset="0"/>
                <a:cs typeface="Georgia" panose="02040502050405020303" charset="0"/>
                <a:sym typeface="Georgia" panose="02040502050405020303" charset="0"/>
              </a:defRPr>
            </a:pPr>
          </a:p>
        </c:txPr>
      </c:legendEntry>
      <c:layout>
        <c:manualLayout>
          <c:xMode val="edge"/>
          <c:yMode val="edge"/>
          <c:x val="0.00206611570247934"/>
          <c:y val="0.00375281461095822"/>
          <c:w val="0.195247933884298"/>
          <c:h val="0.106955216412309"/>
        </c:manualLayout>
      </c:layout>
      <c:overlay val="0"/>
      <c:spPr>
        <a:solidFill>
          <a:schemeClr val="accent1">
            <a:lumMod val="20000"/>
            <a:lumOff val="80000"/>
          </a:schemeClr>
        </a:solidFill>
      </c:spPr>
      <c:txPr>
        <a:bodyPr rot="0" spcFirstLastPara="0" vertOverflow="ellipsis" vert="horz" wrap="square" anchor="ctr" anchorCtr="1"/>
        <a:lstStyle/>
        <a:p>
          <a:pPr>
            <a:defRPr lang="ru-RU" sz="1200" b="1" i="0" u="none" strike="noStrike" kern="1200" baseline="0">
              <a:solidFill>
                <a:schemeClr val="dk1"/>
              </a:solidFill>
              <a:latin typeface="Georgia" panose="02040502050405020303" charset="0"/>
              <a:ea typeface="Georgia" panose="02040502050405020303" charset="0"/>
              <a:cs typeface="Georgia" panose="02040502050405020303" charset="0"/>
              <a:sym typeface="Georgia" panose="02040502050405020303" charset="0"/>
            </a:defRPr>
          </a:pPr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3da151fe-817e-4e57-b4f0-427c36526d5b}"/>
      </c:ext>
    </c:extLst>
  </c:chart>
  <c:spPr>
    <a:solidFill>
      <a:schemeClr val="lt1"/>
    </a:solidFill>
    <a:ln w="25400" cap="flat" cmpd="sng" algn="ctr">
      <a:solidFill>
        <a:schemeClr val="accent2"/>
      </a:solidFill>
      <a:prstDash val="solid"/>
    </a:ln>
    <a:effectLst/>
  </c:spPr>
  <c:txPr>
    <a:bodyPr/>
    <a:lstStyle/>
    <a:p>
      <a:pPr>
        <a:defRPr lang="ru-RU" sz="1000">
          <a:solidFill>
            <a:schemeClr val="dk1"/>
          </a:solidFill>
          <a:latin typeface="+mn-lt"/>
          <a:ea typeface="+mn-ea"/>
          <a:cs typeface="+mn-cs"/>
        </a:defRPr>
      </a:pPr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2c6f2c2d77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2c6f2c2d77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c6f2c2d779_0_8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c6f2c2d779_0_8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c6f2c2d779_0_8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c6f2c2d779_0_8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2c6f2c2d779_0_8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2c6f2c2d779_0_8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c6f2c2d779_0_8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c6f2c2d779_0_8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2c6f2c2d779_0_9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2c6f2c2d779_0_9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2c6f2c2d779_0_9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2c6f2c2d779_0_9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2c6f2c2d779_0_9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2c6f2c2d779_0_9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c741ea7ea0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c741ea7ea0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5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544C22-EC13-4D2B-BB53-07ACC9C2DCD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5293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544C22-EC13-4D2B-BB53-07ACC9C2DCD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24468F-6682-48AA-B5F4-BEF8E7F9833C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82897F-7A41-40D7-BC9E-F666B07C585D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544C22-EC13-4D2B-BB53-07ACC9C2DCD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7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544C22-EC13-4D2B-BB53-07ACC9C2DCD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2504" cy="33944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54296" y="1200150"/>
            <a:ext cx="4032504" cy="33944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544C22-EC13-4D2B-BB53-07ACC9C2DCD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1" y="1260872"/>
            <a:ext cx="3868340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1" y="1878806"/>
            <a:ext cx="3868340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544C22-EC13-4D2B-BB53-07ACC9C2DCD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544C22-EC13-4D2B-BB53-07ACC9C2DCD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544C22-EC13-4D2B-BB53-07ACC9C2DCDB}" type="slidenum">
              <a:rPr kumimoji="0" lang="en-US" altLang="zh-CN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SimSun" panose="02010600030101010101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1.pn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>
            <a:alphaModFix amt="3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025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t>Click to edit Master title style</a:t>
            </a:r>
          </a:p>
        </p:txBody>
      </p:sp>
      <p:sp>
        <p:nvSpPr>
          <p:cNvPr id="1027" name="Замещающий текст 1026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472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8" name="Замещающая дата 1027"/>
          <p:cNvSpPr>
            <a:spLocks noGrp="1"/>
          </p:cNvSpPr>
          <p:nvPr>
            <p:ph type="dt" sz="half" idx="2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05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029" name="Замещающий нижний колонтитул 1028"/>
          <p:cNvSpPr>
            <a:spLocks noGrp="1"/>
          </p:cNvSpPr>
          <p:nvPr>
            <p:ph type="ftr" sz="quarter" idx="3"/>
          </p:nvPr>
        </p:nvSpPr>
        <p:spPr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05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SimSun" panose="02010600030101010101" pitchFamily="2" charset="-122"/>
              <a:cs typeface="+mn-cs"/>
            </a:endParaRPr>
          </a:p>
        </p:txBody>
      </p:sp>
      <p:sp>
        <p:nvSpPr>
          <p:cNvPr id="1030" name="Замещающий номер слайда 1029"/>
          <p:cNvSpPr>
            <a:spLocks noGrp="1"/>
          </p:cNvSpPr>
          <p:nvPr>
            <p:ph type="sldNum" sz="quarter" idx="4"/>
          </p:nvPr>
        </p:nvSpPr>
        <p:spPr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050"/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marL="0" lvl="0" indent="0" algn="ctr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33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57175" lvl="0" indent="-257175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57530" lvl="1" indent="-213995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–"/>
        <a:defRPr sz="21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857250" lvl="2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•"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200150" lvl="3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–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1543050" lvl="4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885950" lvl="5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228850" lvl="6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571750" lvl="7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14650" lvl="8" indent="-171450" algn="l" defTabSz="685800" eaLnBrk="1" fontAlgn="base" latinLnBrk="0" hangingPunct="1">
        <a:lnSpc>
          <a:spcPct val="100000"/>
        </a:lnSpc>
        <a:spcBef>
          <a:spcPct val="15000"/>
        </a:spcBef>
        <a:spcAft>
          <a:spcPct val="0"/>
        </a:spcAft>
        <a:buChar char="»"/>
        <a:defRPr sz="15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sz="135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342900" lvl="1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685800" lvl="2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028700" lvl="3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371600" lvl="4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1714500" lvl="5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6pPr>
      <a:lvl7pPr marL="2057400" lvl="6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7pPr>
      <a:lvl8pPr marL="2400300" lvl="7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8pPr>
      <a:lvl9pPr marL="2743200" lvl="8" indent="0" algn="l" defTabSz="6858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Font typeface="Arial" panose="020B0604020202020204" pitchFamily="34" charset="0"/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2.xml"/><Relationship Id="rId1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15.png"/><Relationship Id="rId8" Type="http://schemas.openxmlformats.org/officeDocument/2006/relationships/image" Target="../media/image14.png"/><Relationship Id="rId7" Type="http://schemas.openxmlformats.org/officeDocument/2006/relationships/image" Target="../media/image13.png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1" Type="http://schemas.openxmlformats.org/officeDocument/2006/relationships/slideLayout" Target="../slideLayouts/slideLayout12.xml"/><Relationship Id="rId10" Type="http://schemas.openxmlformats.org/officeDocument/2006/relationships/image" Target="../media/image16.png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2.xml"/><Relationship Id="rId4" Type="http://schemas.openxmlformats.org/officeDocument/2006/relationships/image" Target="../media/image12.png"/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23.png"/><Relationship Id="rId1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6.xml"/><Relationship Id="rId3" Type="http://schemas.openxmlformats.org/officeDocument/2006/relationships/slideLayout" Target="../slideLayouts/slideLayout1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2.xml"/><Relationship Id="rId1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2.xml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>
            <a:alphaModFix amt="93000"/>
          </a:blip>
          <a:stretch>
            <a:fillRect/>
          </a:stretch>
        </a:blip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title"/>
          </p:nvPr>
        </p:nvSpPr>
        <p:spPr>
          <a:xfrm>
            <a:off x="365760" y="1755775"/>
            <a:ext cx="8495030" cy="1400175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charset="0"/>
                <a:ea typeface="Georgia" panose="02040502050405020303"/>
                <a:cs typeface="Georgia" panose="02040502050405020303" charset="0"/>
                <a:sym typeface="Georgia" panose="02040502050405020303"/>
              </a:rPr>
              <a:t>«</a:t>
            </a:r>
            <a:r>
              <a:rPr lang="ru-RU" altLang="en-US" sz="800" b="1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charset="0"/>
                <a:ea typeface="Georgia" panose="02040502050405020303"/>
                <a:cs typeface="Georgia" panose="02040502050405020303" charset="0"/>
                <a:sym typeface="Georgia" panose="02040502050405020303"/>
              </a:rPr>
              <a:t> </a:t>
            </a:r>
            <a:r>
              <a:rPr lang="en-US" sz="2000" b="1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charset="0"/>
                <a:ea typeface="Georgia" panose="02040502050405020303"/>
                <a:cs typeface="Georgia" panose="02040502050405020303" charset="0"/>
                <a:sym typeface="Georgia" panose="02040502050405020303"/>
              </a:rPr>
              <a:t>О мониторинге удовлетворенности работодателей качеством профессиональной подготовки выпускников: результаты, проблемы и пути их решения</a:t>
            </a:r>
            <a:r>
              <a:rPr lang="ru-RU" altLang="en-US" sz="800" b="1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charset="0"/>
                <a:ea typeface="Georgia" panose="02040502050405020303"/>
                <a:cs typeface="Georgia" panose="02040502050405020303" charset="0"/>
                <a:sym typeface="Georgia" panose="02040502050405020303"/>
              </a:rPr>
              <a:t> </a:t>
            </a:r>
            <a:r>
              <a:rPr lang="en-US" sz="2000" b="1" dirty="0">
                <a:ln w="12700" cmpd="sng">
                  <a:solidFill>
                    <a:srgbClr val="7030A0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charset="0"/>
                <a:ea typeface="Georgia" panose="02040502050405020303"/>
                <a:cs typeface="Georgia" panose="02040502050405020303" charset="0"/>
                <a:sym typeface="Georgia" panose="02040502050405020303"/>
              </a:rPr>
              <a:t>»</a:t>
            </a:r>
            <a:endParaRPr lang="en-US" sz="2000" b="1" dirty="0">
              <a:ln w="12700" cmpd="sng">
                <a:solidFill>
                  <a:srgbClr val="7030A0"/>
                </a:solidFill>
                <a:prstDash val="solid"/>
              </a:ln>
              <a:solidFill>
                <a:srgbClr val="7030A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Georgia" panose="02040502050405020303" charset="0"/>
              <a:ea typeface="Georgia" panose="02040502050405020303"/>
              <a:cs typeface="Georgia" panose="02040502050405020303" charset="0"/>
              <a:sym typeface="Georgia" panose="02040502050405020303"/>
            </a:endParaRPr>
          </a:p>
        </p:txBody>
      </p:sp>
      <p:sp>
        <p:nvSpPr>
          <p:cNvPr id="86" name="Google Shape;86;p13"/>
          <p:cNvSpPr txBox="1"/>
          <p:nvPr/>
        </p:nvSpPr>
        <p:spPr>
          <a:xfrm>
            <a:off x="5590089" y="4280535"/>
            <a:ext cx="3156401" cy="291465"/>
          </a:xfrm>
          <a:prstGeom prst="rect">
            <a:avLst/>
          </a:prstGeom>
          <a:solidFill>
            <a:schemeClr val="bg1"/>
          </a:solidFill>
          <a:ln w="0">
            <a:noFill/>
          </a:ln>
        </p:spPr>
        <p:style>
          <a:lnRef idx="3">
            <a:schemeClr val="accent3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spcFirstLastPara="1" wrap="square" lIns="91425" tIns="91425" rIns="91425" bIns="91425" anchor="ctr" anchorCtr="0">
            <a:noAutofit/>
            <a:scene3d>
              <a:camera prst="orthographicFront"/>
              <a:lightRig rig="threePt" dir="t"/>
            </a:scene3d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i="1" dirty="0"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charset="0"/>
                <a:ea typeface="Georgia" panose="02040502050405020303"/>
                <a:cs typeface="Georgia" panose="02040502050405020303" charset="0"/>
                <a:sym typeface="Georgia" panose="02040502050405020303"/>
              </a:rPr>
              <a:t>Начальник центра карьеры</a:t>
            </a:r>
            <a:r>
              <a:rPr lang="ru-RU" altLang="en-US" sz="1100" i="1" dirty="0"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charset="0"/>
                <a:ea typeface="Georgia" panose="02040502050405020303"/>
                <a:cs typeface="Georgia" panose="02040502050405020303" charset="0"/>
                <a:sym typeface="Georgia" panose="02040502050405020303"/>
              </a:rPr>
              <a:t>: </a:t>
            </a:r>
            <a:r>
              <a:rPr lang="en-US" sz="1100" i="1" dirty="0"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Georgia" panose="02040502050405020303" charset="0"/>
                <a:ea typeface="Georgia" panose="02040502050405020303"/>
                <a:cs typeface="Georgia" panose="02040502050405020303" charset="0"/>
                <a:sym typeface="Georgia" panose="02040502050405020303"/>
              </a:rPr>
              <a:t>Жұмабек Р.Қ. </a:t>
            </a:r>
            <a:endParaRPr lang="en-US" sz="1100" i="1" dirty="0"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Georgia" panose="02040502050405020303" charset="0"/>
              <a:ea typeface="Georgia" panose="02040502050405020303"/>
              <a:cs typeface="Georgia" panose="02040502050405020303" charset="0"/>
              <a:sym typeface="Georgia" panose="02040502050405020303"/>
            </a:endParaRPr>
          </a:p>
        </p:txBody>
      </p:sp>
      <p:sp>
        <p:nvSpPr>
          <p:cNvPr id="6" name="Google Shape;93;p14"/>
          <p:cNvSpPr txBox="1"/>
          <p:nvPr/>
        </p:nvSpPr>
        <p:spPr>
          <a:xfrm>
            <a:off x="3554730" y="4924325"/>
            <a:ext cx="1343399" cy="141705"/>
          </a:xfrm>
          <a:prstGeom prst="rect">
            <a:avLst/>
          </a:prstGeom>
          <a:solidFill>
            <a:schemeClr val="bg1"/>
          </a:solidFill>
          <a:ln w="12700">
            <a:solidFill>
              <a:srgbClr val="7030A0"/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 b="1" dirty="0">
                <a:solidFill>
                  <a:srgbClr val="7030A0"/>
                </a:solidFill>
                <a:latin typeface="Georgia" panose="02040502050405020303" charset="0"/>
                <a:ea typeface="Georgia" panose="02040502050405020303"/>
                <a:cs typeface="Georgia" panose="02040502050405020303" charset="0"/>
                <a:sym typeface="Georgia" panose="02040502050405020303"/>
              </a:rPr>
              <a:t>Шымкент,  2025 г</a:t>
            </a:r>
            <a:r>
              <a:rPr lang="ru-RU" sz="900" b="1" dirty="0">
                <a:solidFill>
                  <a:srgbClr val="7030A0"/>
                </a:solidFill>
                <a:latin typeface="Georgia" panose="02040502050405020303" charset="0"/>
                <a:ea typeface="Georgia" panose="02040502050405020303"/>
                <a:cs typeface="Georgia" panose="02040502050405020303" charset="0"/>
                <a:sym typeface="Georgia" panose="02040502050405020303"/>
              </a:rPr>
              <a:t>.</a:t>
            </a:r>
            <a:endParaRPr sz="900" b="1" dirty="0">
              <a:latin typeface="Georgia" panose="02040502050405020303" charset="0"/>
              <a:ea typeface="Georgia" panose="02040502050405020303"/>
              <a:cs typeface="Georgia" panose="02040502050405020303" charset="0"/>
              <a:sym typeface="Georgia" panose="02040502050405020303"/>
            </a:endParaRPr>
          </a:p>
        </p:txBody>
      </p:sp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10" y="14605"/>
            <a:ext cx="1717675" cy="1088390"/>
          </a:xfrm>
          <a:prstGeom prst="rect">
            <a:avLst/>
          </a:prstGeom>
          <a:ln w="12700">
            <a:solidFill>
              <a:srgbClr val="7030A0"/>
            </a:soli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/>
        </p:nvGraphicFramePr>
        <p:xfrm>
          <a:off x="-635" y="67310"/>
          <a:ext cx="9220200" cy="50761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6" name="Google Shape;156;p21"/>
          <p:cNvSpPr txBox="1"/>
          <p:nvPr/>
        </p:nvSpPr>
        <p:spPr>
          <a:xfrm>
            <a:off x="245110" y="198755"/>
            <a:ext cx="8794115" cy="446405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  <a:scene3d>
              <a:camera prst="orthographicFront"/>
              <a:lightRig rig="threePt" dir="t"/>
            </a:scene3d>
          </a:bodyPr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О</a:t>
            </a:r>
            <a:r>
              <a:rPr lang="en-US" sz="1800" b="1"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цените качество подготовки кадров университетом «Мирас»</a:t>
            </a:r>
            <a:endParaRPr lang="en-US" sz="1800" b="1"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6525" y="736600"/>
            <a:ext cx="4485005" cy="2638425"/>
          </a:xfrm>
          <a:prstGeom prst="rect">
            <a:avLst/>
          </a:prstGeom>
        </p:spPr>
      </p:pic>
      <p:pic>
        <p:nvPicPr>
          <p:cNvPr id="9" name="Изображение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6975" y="2931795"/>
            <a:ext cx="346075" cy="170180"/>
          </a:xfrm>
          <a:prstGeom prst="rect">
            <a:avLst/>
          </a:prstGeom>
        </p:spPr>
      </p:pic>
      <p:pic>
        <p:nvPicPr>
          <p:cNvPr id="10" name="Изображение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2575" y="2087245"/>
            <a:ext cx="299720" cy="162560"/>
          </a:xfrm>
          <a:prstGeom prst="rect">
            <a:avLst/>
          </a:prstGeom>
        </p:spPr>
      </p:pic>
      <p:pic>
        <p:nvPicPr>
          <p:cNvPr id="13" name="Изображение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0545" y="1002030"/>
            <a:ext cx="287020" cy="111125"/>
          </a:xfrm>
          <a:prstGeom prst="rect">
            <a:avLst/>
          </a:prstGeom>
        </p:spPr>
      </p:pic>
      <p:pic>
        <p:nvPicPr>
          <p:cNvPr id="14" name="Изображение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1065" y="1002030"/>
            <a:ext cx="318770" cy="148590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110" y="865505"/>
            <a:ext cx="608965" cy="383540"/>
          </a:xfrm>
          <a:prstGeom prst="rect">
            <a:avLst/>
          </a:prstGeom>
        </p:spPr>
      </p:pic>
      <p:pic>
        <p:nvPicPr>
          <p:cNvPr id="11" name="Изображение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621530" y="2249805"/>
            <a:ext cx="4417695" cy="2575560"/>
          </a:xfrm>
          <a:prstGeom prst="rect">
            <a:avLst/>
          </a:prstGeom>
        </p:spPr>
      </p:pic>
      <p:pic>
        <p:nvPicPr>
          <p:cNvPr id="12" name="Изображение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27575" y="2411095"/>
            <a:ext cx="687070" cy="321310"/>
          </a:xfrm>
          <a:prstGeom prst="rect">
            <a:avLst/>
          </a:prstGeom>
        </p:spPr>
      </p:pic>
      <p:pic>
        <p:nvPicPr>
          <p:cNvPr id="15" name="Изображение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55155" y="3469005"/>
            <a:ext cx="346710" cy="156845"/>
          </a:xfrm>
          <a:prstGeom prst="rect">
            <a:avLst/>
          </a:prstGeom>
        </p:spPr>
      </p:pic>
      <p:pic>
        <p:nvPicPr>
          <p:cNvPr id="16" name="Изображение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78070" y="4016375"/>
            <a:ext cx="385445" cy="174625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66" name="Google Shape;166;p22" title="Points scored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5286375" y="2465070"/>
            <a:ext cx="3663950" cy="2391410"/>
          </a:xfrm>
          <a:prstGeom prst="rect">
            <a:avLst/>
          </a:prstGeom>
          <a:noFill/>
          <a:ln>
            <a:noFill/>
          </a:ln>
        </p:spPr>
      </p:pic>
      <p:sp>
        <p:nvSpPr>
          <p:cNvPr id="165" name="Google Shape;165;p22"/>
          <p:cNvSpPr txBox="1"/>
          <p:nvPr/>
        </p:nvSpPr>
        <p:spPr>
          <a:xfrm>
            <a:off x="280035" y="422910"/>
            <a:ext cx="8670290" cy="668655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en-US" sz="1600" b="1"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ighlight>
                  <a:srgbClr val="FFFFFF"/>
                </a:highlight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       </a:t>
            </a:r>
            <a:r>
              <a:rPr lang="en-US" sz="1600" b="1"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ighlight>
                  <a:srgbClr val="FFFFFF"/>
                </a:highlight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Осуществляет ли Ваше предприятие (организация, учреждение) сотрудничество с подразделениями Университета Miras?</a:t>
            </a:r>
            <a:endParaRPr lang="en-US" sz="1600" b="1"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highlight>
                <a:srgbClr val="FFFFFF"/>
              </a:highlight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pic>
        <p:nvPicPr>
          <p:cNvPr id="12" name="Изображение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2275" y="3869690"/>
            <a:ext cx="894080" cy="41783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4" name="Изображение 13"/>
          <p:cNvPicPr/>
          <p:nvPr/>
        </p:nvPicPr>
        <p:blipFill>
          <a:blip r:embed="rId3"/>
          <a:stretch>
            <a:fillRect/>
          </a:stretch>
        </p:blipFill>
        <p:spPr>
          <a:xfrm>
            <a:off x="326390" y="1181735"/>
            <a:ext cx="4558030" cy="2687320"/>
          </a:xfrm>
          <a:prstGeom prst="rect">
            <a:avLst/>
          </a:prstGeom>
        </p:spPr>
      </p:pic>
      <p:pic>
        <p:nvPicPr>
          <p:cNvPr id="15" name="Изображение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020" y="2788285"/>
            <a:ext cx="883285" cy="55689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Изображение 1"/>
          <p:cNvPicPr/>
          <p:nvPr/>
        </p:nvPicPr>
        <p:blipFill>
          <a:blip r:embed="rId1"/>
          <a:stretch>
            <a:fillRect/>
          </a:stretch>
        </p:blipFill>
        <p:spPr>
          <a:xfrm>
            <a:off x="4832985" y="2689225"/>
            <a:ext cx="4311015" cy="2454275"/>
          </a:xfrm>
          <a:prstGeom prst="rect">
            <a:avLst/>
          </a:prstGeom>
        </p:spPr>
      </p:pic>
      <p:pic>
        <p:nvPicPr>
          <p:cNvPr id="3" name="Изображение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768985"/>
            <a:ext cx="4781550" cy="2491105"/>
          </a:xfrm>
          <a:prstGeom prst="rect">
            <a:avLst/>
          </a:prstGeom>
        </p:spPr>
      </p:pic>
      <p:sp>
        <p:nvSpPr>
          <p:cNvPr id="4" name="Текстовое поле 3"/>
          <p:cNvSpPr txBox="1"/>
          <p:nvPr/>
        </p:nvSpPr>
        <p:spPr>
          <a:xfrm>
            <a:off x="318135" y="241300"/>
            <a:ext cx="8536305" cy="337185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altLang="en-US" sz="1600" b="1" i="0"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/>
                <a:ea typeface="Arial" panose="020B0604020202020204"/>
              </a:rPr>
              <a:t>География опрошенных </a:t>
            </a:r>
            <a:r>
              <a:rPr lang="en-US" altLang="zh-CN" sz="1600" b="1" i="0"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Arial" panose="020B0604020202020204"/>
                <a:ea typeface="Arial" panose="020B0604020202020204"/>
              </a:rPr>
              <a:t>работодателей </a:t>
            </a:r>
            <a:endParaRPr lang="en-US" altLang="zh-CN" sz="1600" b="1" i="0"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/>
              <a:ea typeface="Arial" panose="020B0604020202020204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Текстовое поле 2"/>
          <p:cNvSpPr txBox="1"/>
          <p:nvPr/>
        </p:nvSpPr>
        <p:spPr>
          <a:xfrm>
            <a:off x="635" y="0"/>
            <a:ext cx="9143365" cy="694690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  <a:scene3d>
              <a:camera prst="orthographicFront"/>
              <a:lightRig rig="threePt" dir="t"/>
            </a:scene3d>
          </a:bodyPr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 i="0"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ea typeface="Times New Roman" panose="02020603050405020304"/>
              </a:rPr>
              <a:t>Желаете ли Вы развивать деловые связи и сотрудничать с университетом Мирас, по каким направлениям?</a:t>
            </a:r>
            <a:endParaRPr lang="en-US" altLang="zh-CN" sz="1600" b="1" i="0"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ea typeface="Times New Roman" panose="02020603050405020304"/>
            </a:endParaRPr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633730"/>
            <a:ext cx="9143365" cy="450977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Текстовое поле 3"/>
          <p:cNvSpPr txBox="1"/>
          <p:nvPr/>
        </p:nvSpPr>
        <p:spPr>
          <a:xfrm>
            <a:off x="261620" y="85725"/>
            <a:ext cx="8749030" cy="5835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1600" b="1" i="0">
                <a:solidFill>
                  <a:srgbClr val="000000"/>
                </a:solidFill>
                <a:latin typeface="Times New Roman" panose="02020603050405020304"/>
                <a:ea typeface="Times New Roman" panose="02020603050405020304"/>
              </a:rPr>
              <a:t>Оцените качество, полноту и актуальность информации об Университете “Мирас” и его деятельности, размещенной на официальном сайте ВУЗа</a:t>
            </a:r>
            <a:endParaRPr lang="en-US" altLang="zh-CN" sz="1600" b="1" i="0">
              <a:solidFill>
                <a:srgbClr val="000000"/>
              </a:solidFill>
              <a:latin typeface="Times New Roman" panose="02020603050405020304"/>
              <a:ea typeface="Times New Roman" panose="02020603050405020304"/>
            </a:endParaRPr>
          </a:p>
        </p:txBody>
      </p:sp>
      <p:pic>
        <p:nvPicPr>
          <p:cNvPr id="6" name="Изображение 5"/>
          <p:cNvPicPr/>
          <p:nvPr/>
        </p:nvPicPr>
        <p:blipFill>
          <a:blip r:embed="rId1"/>
          <a:stretch>
            <a:fillRect/>
          </a:stretch>
        </p:blipFill>
        <p:spPr>
          <a:xfrm>
            <a:off x="262255" y="880745"/>
            <a:ext cx="8747760" cy="4116070"/>
          </a:xfrm>
          <a:prstGeom prst="rect">
            <a:avLst/>
          </a:prstGeom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0425" y="1093470"/>
            <a:ext cx="1692910" cy="1283335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Текстовое поле 4"/>
          <p:cNvSpPr txBox="1"/>
          <p:nvPr/>
        </p:nvSpPr>
        <p:spPr>
          <a:xfrm>
            <a:off x="2286000" y="2418080"/>
            <a:ext cx="4572000" cy="52197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 anchor="t">
            <a:spAutoFit/>
          </a:bodyPr>
          <a:p>
            <a:pPr algn="ctr"/>
            <a:r>
              <a:rPr lang="en-US" altLang="en-US" sz="2800" b="1"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Спасибо</a:t>
            </a:r>
            <a:r>
              <a:rPr lang="en-US" altLang="ru-RU" sz="2800" b="1"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altLang="en-US" sz="2800" b="1"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за</a:t>
            </a:r>
            <a:r>
              <a:rPr lang="en-US" altLang="ru-RU" sz="2800" b="1"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r>
              <a:rPr lang="en-US" altLang="en-US" sz="2800" b="1"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внимание</a:t>
            </a:r>
            <a:r>
              <a:rPr lang="en-US" altLang="ru-RU" sz="2800" b="1"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!​</a:t>
            </a:r>
            <a:endParaRPr lang="en-US" altLang="ru-RU" sz="2800" b="1"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/>
        </p:nvSpPr>
        <p:spPr>
          <a:xfrm>
            <a:off x="147955" y="483235"/>
            <a:ext cx="8803640" cy="509270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77800">
                    <a:srgbClr val="7030A0"/>
                  </a:innerShdw>
                </a:effectLst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Цель и задачи социологического опроса </a:t>
            </a:r>
            <a:endParaRPr lang="en-US" sz="2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innerShdw blurRad="177800">
                  <a:srgbClr val="7030A0"/>
                </a:innerShdw>
              </a:effectLst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94" name="Google Shape;94;p14"/>
          <p:cNvSpPr txBox="1"/>
          <p:nvPr/>
        </p:nvSpPr>
        <p:spPr>
          <a:xfrm>
            <a:off x="147955" y="1133475"/>
            <a:ext cx="8804275" cy="809625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en-US" sz="1600" i="1" dirty="0">
                <a:solidFill>
                  <a:srgbClr val="7030A0"/>
                </a:solidFill>
                <a:latin typeface="Georgia" panose="02040502050405020303" charset="0"/>
                <a:cs typeface="Georgia" panose="02040502050405020303" charset="0"/>
              </a:rPr>
              <a:t>       </a:t>
            </a:r>
            <a:r>
              <a:rPr lang="en-US" sz="1600" b="1" i="1" dirty="0">
                <a:solidFill>
                  <a:srgbClr val="7030A0"/>
                </a:solidFill>
                <a:latin typeface="Georgia" panose="02040502050405020303" charset="0"/>
                <a:cs typeface="Georgia" panose="02040502050405020303" charset="0"/>
              </a:rPr>
              <a:t>Период анкетирования:</a:t>
            </a:r>
            <a:r>
              <a:rPr lang="ru-RU" altLang="en-US" sz="1600" i="1" dirty="0">
                <a:solidFill>
                  <a:srgbClr val="7030A0"/>
                </a:solidFill>
                <a:latin typeface="Georgia" panose="02040502050405020303" charset="0"/>
                <a:cs typeface="Georgia" panose="02040502050405020303" charset="0"/>
              </a:rPr>
              <a:t> </a:t>
            </a:r>
            <a:r>
              <a:rPr lang="en-US" sz="1600" i="1" dirty="0">
                <a:solidFill>
                  <a:srgbClr val="7030A0"/>
                </a:solidFill>
                <a:latin typeface="Georgia" panose="02040502050405020303" charset="0"/>
                <a:cs typeface="Georgia" panose="02040502050405020303" charset="0"/>
              </a:rPr>
              <a:t>согласно положению об анкетированию в университете «Мирас»</a:t>
            </a:r>
            <a:r>
              <a:rPr lang="ru-RU" altLang="en-US" sz="1600" i="1" dirty="0">
                <a:solidFill>
                  <a:srgbClr val="7030A0"/>
                </a:solidFill>
                <a:latin typeface="Georgia" panose="02040502050405020303" charset="0"/>
                <a:cs typeface="Georgia" panose="02040502050405020303" charset="0"/>
              </a:rPr>
              <a:t> -</a:t>
            </a:r>
            <a:r>
              <a:rPr lang="en-US" sz="1600" i="1" dirty="0">
                <a:solidFill>
                  <a:srgbClr val="7030A0"/>
                </a:solidFill>
                <a:latin typeface="Georgia" panose="02040502050405020303" charset="0"/>
                <a:cs typeface="Georgia" panose="02040502050405020303" charset="0"/>
              </a:rPr>
              <a:t> </a:t>
            </a:r>
            <a:r>
              <a:rPr lang="ru-RU" altLang="en-US" sz="1600" i="1" dirty="0">
                <a:solidFill>
                  <a:srgbClr val="7030A0"/>
                </a:solidFill>
                <a:latin typeface="Georgia" panose="02040502050405020303" charset="0"/>
                <a:cs typeface="Georgia" panose="02040502050405020303" charset="0"/>
              </a:rPr>
              <a:t>ф</a:t>
            </a:r>
            <a:r>
              <a:rPr lang="en-US" sz="1600" i="1" dirty="0">
                <a:solidFill>
                  <a:srgbClr val="7030A0"/>
                </a:solidFill>
                <a:latin typeface="Georgia" panose="02040502050405020303" charset="0"/>
                <a:cs typeface="Georgia" panose="02040502050405020303" charset="0"/>
              </a:rPr>
              <a:t>евраль 2025 года</a:t>
            </a:r>
            <a:endParaRPr lang="en-US" sz="1600" i="1" dirty="0">
              <a:solidFill>
                <a:srgbClr val="7030A0"/>
              </a:solidFill>
              <a:latin typeface="Georgia" panose="02040502050405020303" charset="0"/>
              <a:cs typeface="Georgia" panose="02040502050405020303" charset="0"/>
            </a:endParaRPr>
          </a:p>
        </p:txBody>
      </p:sp>
      <p:sp>
        <p:nvSpPr>
          <p:cNvPr id="95" name="Google Shape;95;p14"/>
          <p:cNvSpPr txBox="1"/>
          <p:nvPr/>
        </p:nvSpPr>
        <p:spPr>
          <a:xfrm>
            <a:off x="147955" y="2084070"/>
            <a:ext cx="8848725" cy="2852420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127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en-US" sz="1600" b="1" i="1" dirty="0">
                <a:solidFill>
                  <a:srgbClr val="7030A0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                 </a:t>
            </a:r>
            <a:r>
              <a:rPr lang="en-US" sz="1600" b="1" i="1" dirty="0">
                <a:solidFill>
                  <a:srgbClr val="7030A0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Цель:</a:t>
            </a:r>
            <a:r>
              <a:rPr lang="en-US" sz="1600" dirty="0">
                <a:solidFill>
                  <a:srgbClr val="7030A0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 Изучение мнения работодателей и оценка их удовлетворенности качеством подготовки выпускников </a:t>
            </a:r>
            <a:r>
              <a:rPr lang="ru-RU" altLang="en-US" sz="1600" dirty="0">
                <a:solidFill>
                  <a:srgbClr val="7030A0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У</a:t>
            </a:r>
            <a:r>
              <a:rPr lang="en-US" sz="1600" dirty="0">
                <a:solidFill>
                  <a:srgbClr val="7030A0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ниверситета </a:t>
            </a:r>
            <a:r>
              <a:rPr lang="en-US" sz="1600" b="1" dirty="0">
                <a:solidFill>
                  <a:srgbClr val="7030A0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«Мирас» </a:t>
            </a:r>
            <a:r>
              <a:rPr lang="en-US" sz="1600" dirty="0">
                <a:solidFill>
                  <a:srgbClr val="7030A0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.</a:t>
            </a:r>
            <a:endParaRPr sz="1600" dirty="0">
              <a:solidFill>
                <a:srgbClr val="7030A0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lvl="0" indent="127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en-US" sz="1600" b="1" i="1" dirty="0">
                <a:solidFill>
                  <a:srgbClr val="7030A0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           </a:t>
            </a:r>
            <a:endParaRPr lang="ru-RU" altLang="en-US" sz="1600" b="1" i="1" dirty="0">
              <a:solidFill>
                <a:srgbClr val="7030A0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lvl="0" indent="127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en-US" sz="1600" b="1" i="1" dirty="0">
                <a:solidFill>
                  <a:srgbClr val="7030A0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             </a:t>
            </a:r>
            <a:r>
              <a:rPr lang="en-US" sz="1600" b="1" i="1" dirty="0">
                <a:solidFill>
                  <a:srgbClr val="7030A0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Задачи:</a:t>
            </a:r>
            <a:endParaRPr sz="1600" b="1" i="1" dirty="0">
              <a:solidFill>
                <a:srgbClr val="7030A0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lvl="0" indent="127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7030A0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1. Анализ степени удовлетворенности внешних потребителей (работодателей) качеством подготовки специалистов.</a:t>
            </a:r>
            <a:endParaRPr lang="en-US" sz="1600" dirty="0">
              <a:solidFill>
                <a:srgbClr val="7030A0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lvl="0" indent="127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solidFill>
                <a:srgbClr val="7030A0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lvl="0" indent="127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7030A0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2. Анализ качества образовательного уровня выпускников университета </a:t>
            </a:r>
            <a:r>
              <a:rPr lang="en-US" sz="1600" b="1" dirty="0">
                <a:solidFill>
                  <a:srgbClr val="7030A0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«Мирас»</a:t>
            </a:r>
            <a:r>
              <a:rPr lang="en-US" sz="1600" dirty="0">
                <a:solidFill>
                  <a:srgbClr val="7030A0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.</a:t>
            </a:r>
            <a:endParaRPr lang="en-US" sz="1600" dirty="0">
              <a:solidFill>
                <a:srgbClr val="7030A0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lvl="0" indent="127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800" dirty="0">
              <a:solidFill>
                <a:srgbClr val="7030A0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lvl="0" indent="12700" algn="just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7030A0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3. Выработка действий, направленных на улучшение качества подготовки специалистов.</a:t>
            </a:r>
            <a:endParaRPr lang="en-US" sz="1600" dirty="0">
              <a:solidFill>
                <a:srgbClr val="7030A0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/>
          <p:nvPr/>
        </p:nvSpPr>
        <p:spPr>
          <a:xfrm>
            <a:off x="186690" y="403225"/>
            <a:ext cx="8703945" cy="441960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  <a:scene3d>
              <a:camera prst="orthographicFront"/>
              <a:lightRig rig="threePt" dir="t"/>
            </a:scene3d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77800">
                    <a:srgbClr val="7030A0"/>
                  </a:innerShdw>
                </a:effectLst>
                <a:latin typeface="Georgia" panose="02040502050405020303" charset="0"/>
                <a:cs typeface="Georgia" panose="02040502050405020303" charset="0"/>
              </a:rPr>
              <a:t>           Объект исследования </a:t>
            </a:r>
            <a:endParaRPr lang="en-US" sz="2400" b="1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innerShdw blurRad="177800">
                  <a:srgbClr val="7030A0"/>
                </a:innerShdw>
              </a:effectLst>
              <a:latin typeface="Georgia" panose="02040502050405020303" charset="0"/>
              <a:cs typeface="Georgia" panose="02040502050405020303" charset="0"/>
            </a:endParaRPr>
          </a:p>
        </p:txBody>
      </p:sp>
      <p:sp>
        <p:nvSpPr>
          <p:cNvPr id="102" name="Google Shape;102;p15"/>
          <p:cNvSpPr txBox="1"/>
          <p:nvPr/>
        </p:nvSpPr>
        <p:spPr>
          <a:xfrm>
            <a:off x="186055" y="915670"/>
            <a:ext cx="8703310" cy="622300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45720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7030A0"/>
                </a:solidFill>
                <a:latin typeface="Georgia" panose="02040502050405020303" charset="0"/>
                <a:cs typeface="Georgia" panose="02040502050405020303" charset="0"/>
              </a:rPr>
              <a:t>Руководители различных предприятий, организаций образования, начальники отделов, филиалов компаний, специалисты HR, начальники кадровых служб и др.</a:t>
            </a:r>
            <a:endParaRPr lang="en-US" sz="1600" dirty="0">
              <a:solidFill>
                <a:srgbClr val="7030A0"/>
              </a:solidFill>
              <a:latin typeface="Georgia" panose="02040502050405020303" charset="0"/>
              <a:cs typeface="Georgia" panose="02040502050405020303" charset="0"/>
            </a:endParaRPr>
          </a:p>
        </p:txBody>
      </p:sp>
      <p:sp>
        <p:nvSpPr>
          <p:cNvPr id="103" name="Google Shape;103;p15"/>
          <p:cNvSpPr txBox="1"/>
          <p:nvPr/>
        </p:nvSpPr>
        <p:spPr>
          <a:xfrm>
            <a:off x="186690" y="2016125"/>
            <a:ext cx="6596380" cy="378460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77800">
                    <a:srgbClr val="7030A0"/>
                  </a:innerShdw>
                </a:effectLst>
                <a:latin typeface="Georgia" panose="02040502050405020303" charset="0"/>
                <a:cs typeface="Georgia" panose="02040502050405020303" charset="0"/>
              </a:rPr>
              <a:t>   Метод исследования </a:t>
            </a:r>
            <a:endParaRPr lang="en-US" sz="2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innerShdw blurRad="177800">
                  <a:srgbClr val="7030A0"/>
                </a:innerShdw>
              </a:effectLst>
              <a:latin typeface="Georgia" panose="02040502050405020303" charset="0"/>
              <a:cs typeface="Georgia" panose="02040502050405020303" charset="0"/>
            </a:endParaRPr>
          </a:p>
        </p:txBody>
      </p:sp>
      <p:sp>
        <p:nvSpPr>
          <p:cNvPr id="104" name="Google Shape;104;p15"/>
          <p:cNvSpPr txBox="1"/>
          <p:nvPr/>
        </p:nvSpPr>
        <p:spPr>
          <a:xfrm>
            <a:off x="186055" y="2472690"/>
            <a:ext cx="6596380" cy="349885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i="1" dirty="0">
                <a:solidFill>
                  <a:srgbClr val="7030A0"/>
                </a:solidFill>
                <a:latin typeface="Georgia" panose="02040502050405020303" charset="0"/>
                <a:cs typeface="Georgia" panose="02040502050405020303" charset="0"/>
              </a:rPr>
              <a:t>       Индивидуальный анкетный опрос.</a:t>
            </a:r>
            <a:endParaRPr lang="en-US" sz="1600" i="1" dirty="0">
              <a:solidFill>
                <a:srgbClr val="7030A0"/>
              </a:solidFill>
              <a:latin typeface="Georgia" panose="02040502050405020303" charset="0"/>
              <a:cs typeface="Georgia" panose="02040502050405020303" charset="0"/>
            </a:endParaRPr>
          </a:p>
        </p:txBody>
      </p:sp>
      <p:sp>
        <p:nvSpPr>
          <p:cNvPr id="105" name="Google Shape;105;p15"/>
          <p:cNvSpPr txBox="1"/>
          <p:nvPr/>
        </p:nvSpPr>
        <p:spPr>
          <a:xfrm>
            <a:off x="187325" y="3215640"/>
            <a:ext cx="6595110" cy="451485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77800">
                    <a:srgbClr val="7030A0"/>
                  </a:innerShdw>
                </a:effectLst>
                <a:latin typeface="Georgia" panose="02040502050405020303" charset="0"/>
                <a:cs typeface="Georgia" panose="02040502050405020303" charset="0"/>
                <a:sym typeface="+mn-ea"/>
              </a:rPr>
              <a:t>  Вид анкетирования </a:t>
            </a:r>
            <a:endParaRPr lang="en-US" sz="2400" b="1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innerShdw blurRad="177800">
                  <a:srgbClr val="7030A0"/>
                </a:innerShdw>
              </a:effectLst>
              <a:latin typeface="Georgia" panose="02040502050405020303" charset="0"/>
              <a:cs typeface="Georgia" panose="02040502050405020303" charset="0"/>
              <a:sym typeface="+mn-ea"/>
            </a:endParaRPr>
          </a:p>
        </p:txBody>
      </p:sp>
      <p:sp>
        <p:nvSpPr>
          <p:cNvPr id="106" name="Google Shape;106;p15"/>
          <p:cNvSpPr txBox="1"/>
          <p:nvPr/>
        </p:nvSpPr>
        <p:spPr>
          <a:xfrm>
            <a:off x="187325" y="3756978"/>
            <a:ext cx="8703310" cy="1029335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7030A0"/>
                </a:solidFill>
                <a:latin typeface="Georgia" panose="02040502050405020303" charset="0"/>
                <a:cs typeface="Georgia" panose="02040502050405020303" charset="0"/>
              </a:rPr>
              <a:t>- </a:t>
            </a:r>
            <a:r>
              <a:rPr lang="en-US" sz="1600" i="1" dirty="0">
                <a:solidFill>
                  <a:srgbClr val="7030A0"/>
                </a:solidFill>
                <a:latin typeface="Georgia" panose="02040502050405020303" charset="0"/>
                <a:cs typeface="Georgia" panose="02040502050405020303" charset="0"/>
              </a:rPr>
              <a:t>Выборочный</a:t>
            </a:r>
            <a:r>
              <a:rPr lang="en-US" sz="1600" dirty="0">
                <a:solidFill>
                  <a:srgbClr val="7030A0"/>
                </a:solidFill>
                <a:latin typeface="Georgia" panose="02040502050405020303" charset="0"/>
                <a:cs typeface="Georgia" panose="02040502050405020303" charset="0"/>
              </a:rPr>
              <a:t> (опрашивается определенная группа руководителей);</a:t>
            </a:r>
            <a:endParaRPr sz="1600" dirty="0">
              <a:solidFill>
                <a:srgbClr val="7030A0"/>
              </a:solidFill>
              <a:latin typeface="Georgia" panose="02040502050405020303" charset="0"/>
              <a:cs typeface="Georgia" panose="02040502050405020303" charset="0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7030A0"/>
                </a:solidFill>
                <a:latin typeface="Georgia" panose="02040502050405020303" charset="0"/>
                <a:cs typeface="Georgia" panose="02040502050405020303" charset="0"/>
              </a:rPr>
              <a:t>- </a:t>
            </a:r>
            <a:r>
              <a:rPr lang="en-US" sz="1600" i="1" dirty="0">
                <a:solidFill>
                  <a:srgbClr val="7030A0"/>
                </a:solidFill>
                <a:latin typeface="Georgia" panose="02040502050405020303" charset="0"/>
                <a:cs typeface="Georgia" panose="02040502050405020303" charset="0"/>
              </a:rPr>
              <a:t>Именной</a:t>
            </a:r>
            <a:r>
              <a:rPr lang="en-US" sz="1600" dirty="0">
                <a:solidFill>
                  <a:srgbClr val="7030A0"/>
                </a:solidFill>
                <a:latin typeface="Georgia" panose="02040502050405020303" charset="0"/>
                <a:cs typeface="Georgia" panose="02040502050405020303" charset="0"/>
              </a:rPr>
              <a:t> (с указанием личных данных: ФИО, должность, тел., E-mail);</a:t>
            </a:r>
            <a:endParaRPr sz="1600" dirty="0">
              <a:solidFill>
                <a:srgbClr val="7030A0"/>
              </a:solidFill>
              <a:latin typeface="Georgia" panose="02040502050405020303" charset="0"/>
              <a:cs typeface="Georgia" panose="02040502050405020303" charset="0"/>
            </a:endParaRPr>
          </a:p>
          <a:p>
            <a:pPr marL="0" lvl="0" indent="0" algn="just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7030A0"/>
                </a:solidFill>
                <a:latin typeface="Georgia" panose="02040502050405020303" charset="0"/>
                <a:cs typeface="Georgia" panose="02040502050405020303" charset="0"/>
              </a:rPr>
              <a:t>-</a:t>
            </a:r>
            <a:r>
              <a:rPr lang="en-US" sz="1600" i="1" dirty="0">
                <a:solidFill>
                  <a:srgbClr val="7030A0"/>
                </a:solidFill>
                <a:latin typeface="Georgia" panose="02040502050405020303" charset="0"/>
                <a:ea typeface="Calibri" panose="020F0502020204030204"/>
                <a:cs typeface="Georgia" panose="02040502050405020303" charset="0"/>
                <a:sym typeface="Calibri" panose="020F0502020204030204"/>
              </a:rPr>
              <a:t> </a:t>
            </a:r>
            <a:r>
              <a:rPr lang="en-US" sz="1600" i="1" dirty="0">
                <a:solidFill>
                  <a:srgbClr val="7030A0"/>
                </a:solidFill>
                <a:latin typeface="Georgia" panose="02040502050405020303" charset="0"/>
                <a:cs typeface="Georgia" panose="02040502050405020303" charset="0"/>
              </a:rPr>
              <a:t>Онлайн</a:t>
            </a:r>
            <a:r>
              <a:rPr lang="en-US" sz="1600" i="1" dirty="0">
                <a:solidFill>
                  <a:srgbClr val="7030A0"/>
                </a:solidFill>
                <a:latin typeface="Georgia" panose="02040502050405020303" charset="0"/>
                <a:ea typeface="Calibri" panose="020F0502020204030204"/>
                <a:cs typeface="Georgia" panose="02040502050405020303" charset="0"/>
                <a:sym typeface="Calibri" panose="020F0502020204030204"/>
              </a:rPr>
              <a:t> </a:t>
            </a:r>
            <a:r>
              <a:rPr lang="en-US" sz="1600" dirty="0">
                <a:solidFill>
                  <a:srgbClr val="7030A0"/>
                </a:solidFill>
                <a:latin typeface="Georgia" panose="02040502050405020303" charset="0"/>
                <a:cs typeface="Georgia" panose="02040502050405020303" charset="0"/>
              </a:rPr>
              <a:t>(заполнить Google форму можно в любое время в течение отведенного срока).</a:t>
            </a:r>
            <a:endParaRPr lang="en-US" sz="1600" dirty="0">
              <a:solidFill>
                <a:srgbClr val="7030A0"/>
              </a:solidFill>
              <a:latin typeface="Georgia" panose="02040502050405020303" charset="0"/>
              <a:cs typeface="Georgia" panose="02040502050405020303" charset="0"/>
            </a:endParaRPr>
          </a:p>
        </p:txBody>
      </p:sp>
      <p:pic>
        <p:nvPicPr>
          <p:cNvPr id="3" name="Изображение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98030" y="2369820"/>
            <a:ext cx="1292225" cy="115379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6"/>
          <p:cNvSpPr txBox="1"/>
          <p:nvPr/>
        </p:nvSpPr>
        <p:spPr>
          <a:xfrm>
            <a:off x="480695" y="880745"/>
            <a:ext cx="8142605" cy="624840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77800">
                    <a:srgbClr val="7030A0"/>
                  </a:innerShdw>
                </a:effectLst>
                <a:latin typeface="Georgia" panose="02040502050405020303" charset="0"/>
                <a:ea typeface="Georgia" panose="02040502050405020303"/>
                <a:cs typeface="Georgia" panose="02040502050405020303" charset="0"/>
                <a:sym typeface="Georgia" panose="02040502050405020303"/>
              </a:rPr>
              <a:t>   Социологический опрос</a:t>
            </a:r>
            <a:endParaRPr lang="en-US" sz="2400" b="1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innerShdw blurRad="177800">
                  <a:srgbClr val="7030A0"/>
                </a:innerShdw>
              </a:effectLst>
              <a:latin typeface="Georgia" panose="02040502050405020303" charset="0"/>
              <a:ea typeface="Georgia" panose="02040502050405020303"/>
              <a:cs typeface="Georgia" panose="02040502050405020303" charset="0"/>
              <a:sym typeface="Georgia" panose="02040502050405020303"/>
            </a:endParaRPr>
          </a:p>
        </p:txBody>
      </p:sp>
      <p:sp>
        <p:nvSpPr>
          <p:cNvPr id="115" name="Google Shape;115;p16"/>
          <p:cNvSpPr txBox="1"/>
          <p:nvPr/>
        </p:nvSpPr>
        <p:spPr>
          <a:xfrm>
            <a:off x="480060" y="1692910"/>
            <a:ext cx="8143240" cy="3028315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7030A0"/>
                </a:solidFill>
                <a:latin typeface="Georgia" panose="02040502050405020303" charset="0"/>
                <a:ea typeface="Georgia" panose="02040502050405020303"/>
                <a:cs typeface="Georgia" panose="02040502050405020303" charset="0"/>
                <a:sym typeface="Georgia" panose="02040502050405020303"/>
              </a:rPr>
              <a:t>Количество респондентов, принявших участие в исследовании, составило </a:t>
            </a:r>
            <a:r>
              <a:rPr lang="en-US" sz="1600" b="1" dirty="0">
                <a:solidFill>
                  <a:srgbClr val="7030A0"/>
                </a:solidFill>
                <a:latin typeface="Georgia" panose="02040502050405020303" charset="0"/>
                <a:ea typeface="Georgia" panose="02040502050405020303"/>
                <a:cs typeface="Georgia" panose="02040502050405020303" charset="0"/>
                <a:sym typeface="Georgia" panose="02040502050405020303"/>
              </a:rPr>
              <a:t>71</a:t>
            </a:r>
            <a:r>
              <a:rPr lang="en-US" sz="1600" dirty="0">
                <a:solidFill>
                  <a:srgbClr val="7030A0"/>
                </a:solidFill>
                <a:latin typeface="Georgia" panose="02040502050405020303" charset="0"/>
                <a:ea typeface="Georgia" panose="02040502050405020303"/>
                <a:cs typeface="Georgia" panose="02040502050405020303" charset="0"/>
                <a:sym typeface="Georgia" panose="02040502050405020303"/>
              </a:rPr>
              <a:t> чел., из них:</a:t>
            </a:r>
            <a:endParaRPr lang="en-US" sz="800" dirty="0">
              <a:solidFill>
                <a:srgbClr val="7030A0"/>
              </a:solidFill>
              <a:latin typeface="Georgia" panose="02040502050405020303" charset="0"/>
              <a:ea typeface="Georgia" panose="02040502050405020303"/>
              <a:cs typeface="Georgia" panose="02040502050405020303" charset="0"/>
              <a:sym typeface="Georgia" panose="02040502050405020303"/>
            </a:endParaRPr>
          </a:p>
          <a:p>
            <a:pPr marL="0" lvl="0" indent="0" algn="ctr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800" b="1" dirty="0">
              <a:solidFill>
                <a:srgbClr val="7030A0"/>
              </a:solidFill>
              <a:latin typeface="Georgia" panose="02040502050405020303" charset="0"/>
              <a:ea typeface="Georgia" panose="02040502050405020303"/>
              <a:cs typeface="Georgia" panose="02040502050405020303" charset="0"/>
              <a:sym typeface="Georgia" panose="02040502050405020303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7030A0"/>
                </a:solidFill>
                <a:latin typeface="Georgia" panose="02040502050405020303" charset="0"/>
                <a:ea typeface="Georgia" panose="02040502050405020303"/>
                <a:cs typeface="Georgia" panose="02040502050405020303" charset="0"/>
                <a:sym typeface="Georgia" panose="02040502050405020303"/>
              </a:rPr>
              <a:t>29 человек</a:t>
            </a:r>
            <a:r>
              <a:rPr lang="en-US" sz="1600" dirty="0">
                <a:solidFill>
                  <a:srgbClr val="7030A0"/>
                </a:solidFill>
                <a:latin typeface="Georgia" panose="02040502050405020303" charset="0"/>
                <a:ea typeface="Georgia" panose="02040502050405020303"/>
                <a:cs typeface="Georgia" panose="02040502050405020303" charset="0"/>
                <a:sym typeface="Georgia" panose="02040502050405020303"/>
              </a:rPr>
              <a:t> – представители образовательных и спортивно-оздоровительных учреждений;</a:t>
            </a:r>
            <a:endParaRPr sz="1600" dirty="0">
              <a:solidFill>
                <a:srgbClr val="7030A0"/>
              </a:solidFill>
              <a:latin typeface="Georgia" panose="02040502050405020303" charset="0"/>
              <a:ea typeface="Georgia" panose="02040502050405020303"/>
              <a:cs typeface="Georgia" panose="02040502050405020303" charset="0"/>
              <a:sym typeface="Georgia" panose="02040502050405020303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7030A0"/>
                </a:solidFill>
                <a:latin typeface="Georgia" panose="02040502050405020303" charset="0"/>
                <a:ea typeface="Georgia" panose="02040502050405020303"/>
                <a:cs typeface="Georgia" panose="02040502050405020303" charset="0"/>
                <a:sym typeface="Georgia" panose="02040502050405020303"/>
              </a:rPr>
              <a:t>19 человек</a:t>
            </a:r>
            <a:r>
              <a:rPr lang="en-US" sz="1600" dirty="0">
                <a:solidFill>
                  <a:srgbClr val="7030A0"/>
                </a:solidFill>
                <a:latin typeface="Georgia" panose="02040502050405020303" charset="0"/>
                <a:ea typeface="Georgia" panose="02040502050405020303"/>
                <a:cs typeface="Georgia" panose="02040502050405020303" charset="0"/>
                <a:sym typeface="Georgia" panose="02040502050405020303"/>
              </a:rPr>
              <a:t> – представители ОЮЛ, юридических/консалтинговых компаний, региональных органов исполнительной власти, правоохранительных органов РК и др. из числа различных отраслей права и финансов;</a:t>
            </a:r>
            <a:endParaRPr sz="1600" dirty="0">
              <a:solidFill>
                <a:srgbClr val="7030A0"/>
              </a:solidFill>
              <a:latin typeface="Georgia" panose="02040502050405020303" charset="0"/>
              <a:ea typeface="Georgia" panose="02040502050405020303"/>
              <a:cs typeface="Georgia" panose="02040502050405020303" charset="0"/>
              <a:sym typeface="Georgia" panose="02040502050405020303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rgbClr val="7030A0"/>
                </a:solidFill>
                <a:latin typeface="Georgia" panose="02040502050405020303" charset="0"/>
                <a:ea typeface="Georgia" panose="02040502050405020303"/>
                <a:cs typeface="Georgia" panose="02040502050405020303" charset="0"/>
                <a:sym typeface="Georgia" panose="02040502050405020303"/>
              </a:rPr>
              <a:t>22 человека </a:t>
            </a:r>
            <a:r>
              <a:rPr lang="en-US" sz="1600" dirty="0">
                <a:solidFill>
                  <a:srgbClr val="7030A0"/>
                </a:solidFill>
                <a:latin typeface="Georgia" panose="02040502050405020303" charset="0"/>
                <a:ea typeface="Georgia" panose="02040502050405020303"/>
                <a:cs typeface="Georgia" panose="02040502050405020303" charset="0"/>
                <a:sym typeface="Georgia" panose="02040502050405020303"/>
              </a:rPr>
              <a:t>– представители/топ-менеджеры ТОО, АО, ИП и др.;</a:t>
            </a:r>
            <a:endParaRPr lang="en-US" sz="1600" dirty="0">
              <a:solidFill>
                <a:srgbClr val="7030A0"/>
              </a:solidFill>
              <a:latin typeface="Georgia" panose="02040502050405020303" charset="0"/>
              <a:ea typeface="Georgia" panose="02040502050405020303"/>
              <a:cs typeface="Georgia" panose="02040502050405020303" charset="0"/>
              <a:sym typeface="Georgia" panose="02040502050405020303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lang="en-US" sz="1600" dirty="0">
              <a:solidFill>
                <a:srgbClr val="7030A0"/>
              </a:solidFill>
              <a:latin typeface="Georgia" panose="02040502050405020303" charset="0"/>
              <a:ea typeface="Georgia" panose="02040502050405020303"/>
              <a:cs typeface="Georgia" panose="02040502050405020303" charset="0"/>
              <a:sym typeface="Georgia" panose="02040502050405020303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4"/>
          <p:cNvSpPr txBox="1"/>
          <p:nvPr/>
        </p:nvSpPr>
        <p:spPr>
          <a:xfrm>
            <a:off x="474345" y="483235"/>
            <a:ext cx="8202930" cy="509270"/>
          </a:xfrm>
          <a:prstGeom prst="rect">
            <a:avLst/>
          </a:prstGeom>
          <a:solidFill>
            <a:schemeClr val="bg1"/>
          </a:solidFill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altLang="en-US" sz="2000" b="1" dirty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7030A0"/>
                </a:solidFill>
                <a:effectLst>
                  <a:innerShdw blurRad="177800">
                    <a:srgbClr val="7030A0"/>
                  </a:innerShdw>
                </a:effectLst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Кол-во опрошенных работодателей по годам</a:t>
            </a:r>
            <a:endParaRPr lang="ru-RU" altLang="en-US" sz="2000" b="1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7030A0"/>
              </a:solidFill>
              <a:effectLst>
                <a:innerShdw blurRad="177800">
                  <a:srgbClr val="7030A0"/>
                </a:innerShdw>
              </a:effectLst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graphicFrame>
        <p:nvGraphicFramePr>
          <p:cNvPr id="2" name="Диаграмма 1"/>
          <p:cNvGraphicFramePr/>
          <p:nvPr/>
        </p:nvGraphicFramePr>
        <p:xfrm>
          <a:off x="474345" y="1096010"/>
          <a:ext cx="8165465" cy="3894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/>
          <p:nvPr/>
        </p:nvSpPr>
        <p:spPr>
          <a:xfrm>
            <a:off x="102235" y="942975"/>
            <a:ext cx="3550285" cy="735330"/>
          </a:xfrm>
          <a:prstGeom prst="rect">
            <a:avLst/>
          </a:prstGeom>
          <a:solidFill>
            <a:schemeClr val="accent3"/>
          </a:solidFill>
          <a:ln w="12700">
            <a:solidFill>
              <a:srgbClr val="7030A0"/>
            </a:solidFill>
          </a:ln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ln w="9525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ighlight>
                  <a:srgbClr val="FFFFFF"/>
                </a:highlight>
                <a:latin typeface="Roboto" panose="02000000000000000000"/>
                <a:ea typeface="Roboto" panose="02000000000000000000"/>
                <a:cs typeface="Roboto" panose="02000000000000000000"/>
                <a:sym typeface="Roboto" panose="02000000000000000000"/>
              </a:rPr>
              <a:t> Являетесь ли Вы потребителем профессиональных кадров (выпускников) Miras?</a:t>
            </a:r>
            <a:endParaRPr lang="en-US" sz="1200" b="1" dirty="0">
              <a:ln w="9525">
                <a:solidFill>
                  <a:srgbClr val="7030A0"/>
                </a:solidFill>
              </a:ln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highlight>
                <a:srgbClr val="FFFFFF"/>
              </a:highlight>
              <a:latin typeface="Roboto" panose="02000000000000000000"/>
              <a:ea typeface="Roboto" panose="02000000000000000000"/>
              <a:cs typeface="Roboto" panose="02000000000000000000"/>
              <a:sym typeface="Roboto" panose="02000000000000000000"/>
            </a:endParaRPr>
          </a:p>
        </p:txBody>
      </p:sp>
      <p:sp>
        <p:nvSpPr>
          <p:cNvPr id="123" name="Google Shape;123;p17"/>
          <p:cNvSpPr txBox="1"/>
          <p:nvPr/>
        </p:nvSpPr>
        <p:spPr>
          <a:xfrm>
            <a:off x="3801745" y="1040765"/>
            <a:ext cx="5199380" cy="709295"/>
          </a:xfrm>
          <a:prstGeom prst="rect">
            <a:avLst/>
          </a:prstGeom>
          <a:solidFill>
            <a:schemeClr val="accent3"/>
          </a:solidFill>
          <a:ln w="12700">
            <a:solidFill>
              <a:srgbClr val="7030A0"/>
            </a:solidFill>
          </a:ln>
        </p:spPr>
        <p:style>
          <a:lnRef idx="0">
            <a:srgbClr val="FFFFFF"/>
          </a:lnRef>
          <a:fillRef idx="2">
            <a:schemeClr val="accent1"/>
          </a:fillRef>
          <a:effectRef idx="0">
            <a:srgbClr val="FFFFFF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>
                <a:ln w="9525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Какое количество выпускников университета Miras принято Вами на работу? </a:t>
            </a:r>
            <a:endParaRPr lang="en-US" sz="1200" b="1">
              <a:ln w="9525">
                <a:solidFill>
                  <a:srgbClr val="7030A0"/>
                </a:solidFill>
              </a:ln>
              <a:solidFill>
                <a:srgbClr val="7030A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sp>
        <p:nvSpPr>
          <p:cNvPr id="126" name="Google Shape;126;p17"/>
          <p:cNvSpPr txBox="1"/>
          <p:nvPr/>
        </p:nvSpPr>
        <p:spPr>
          <a:xfrm>
            <a:off x="3652520" y="2065020"/>
            <a:ext cx="3171825" cy="2200910"/>
          </a:xfrm>
          <a:prstGeom prst="rect">
            <a:avLst/>
          </a:prstGeom>
          <a:solidFill>
            <a:schemeClr val="accent3"/>
          </a:solidFill>
          <a:ln w="12700">
            <a:solidFill>
              <a:srgbClr val="7030A0"/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ln w="9525">
                  <a:solidFill>
                    <a:srgbClr val="7030A0"/>
                  </a:solidFill>
                </a:ln>
                <a:solidFill>
                  <a:srgbClr val="7030A0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       Наибольшее количество принятых на работу прослеживается в сфере права, бизнеса и управления.</a:t>
            </a:r>
            <a:endParaRPr sz="1200" b="1" dirty="0">
              <a:ln w="9525">
                <a:solidFill>
                  <a:srgbClr val="7030A0"/>
                </a:solidFill>
              </a:ln>
              <a:solidFill>
                <a:srgbClr val="7030A0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ln w="9525">
                  <a:solidFill>
                    <a:srgbClr val="7030A0"/>
                  </a:solidFill>
                </a:ln>
                <a:solidFill>
                  <a:srgbClr val="7030A0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         </a:t>
            </a:r>
            <a:r>
              <a:rPr lang="en-US" sz="1200" b="1" i="1" dirty="0">
                <a:ln w="9525">
                  <a:solidFill>
                    <a:srgbClr val="7030A0"/>
                  </a:solidFill>
                </a:ln>
                <a:solidFill>
                  <a:srgbClr val="7030A0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 </a:t>
            </a:r>
            <a:r>
              <a:rPr lang="en-US" sz="1200" b="1" dirty="0">
                <a:ln w="9525">
                  <a:solidFill>
                    <a:srgbClr val="7030A0"/>
                  </a:solidFill>
                </a:ln>
                <a:solidFill>
                  <a:srgbClr val="7030A0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  </a:t>
            </a:r>
            <a:endParaRPr lang="en-US" sz="1200" b="1" dirty="0">
              <a:ln w="9525">
                <a:solidFill>
                  <a:srgbClr val="7030A0"/>
                </a:solidFill>
              </a:ln>
              <a:solidFill>
                <a:srgbClr val="7030A0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dirty="0">
                <a:ln w="9525">
                  <a:solidFill>
                    <a:srgbClr val="7030A0"/>
                  </a:solidFill>
                </a:ln>
                <a:solidFill>
                  <a:srgbClr val="7030A0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 </a:t>
            </a:r>
            <a:r>
              <a:rPr lang="ru-RU" altLang="en-US" sz="1200" b="1" dirty="0">
                <a:ln w="9525">
                  <a:solidFill>
                    <a:srgbClr val="7030A0"/>
                  </a:solidFill>
                </a:ln>
                <a:solidFill>
                  <a:srgbClr val="7030A0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       </a:t>
            </a:r>
            <a:r>
              <a:rPr lang="en-US" sz="1200" b="1" dirty="0">
                <a:ln w="9525">
                  <a:solidFill>
                    <a:srgbClr val="7030A0"/>
                  </a:solidFill>
                </a:ln>
                <a:solidFill>
                  <a:srgbClr val="7030A0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По педагогическому профилю лидируют направления: </a:t>
            </a:r>
            <a:r>
              <a:rPr lang="ru-RU" altLang="en-US" sz="1200" b="1" dirty="0">
                <a:ln w="9525">
                  <a:solidFill>
                    <a:srgbClr val="7030A0"/>
                  </a:solidFill>
                </a:ln>
                <a:solidFill>
                  <a:srgbClr val="7030A0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«</a:t>
            </a:r>
            <a:r>
              <a:rPr lang="en-US" sz="1200" b="1" dirty="0">
                <a:ln w="9525">
                  <a:solidFill>
                    <a:srgbClr val="7030A0"/>
                  </a:solidFill>
                </a:ln>
                <a:solidFill>
                  <a:srgbClr val="7030A0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Педагогика и психология</a:t>
            </a:r>
            <a:r>
              <a:rPr lang="ru-RU" altLang="en-US" sz="1200" b="1" dirty="0">
                <a:ln w="9525">
                  <a:solidFill>
                    <a:srgbClr val="7030A0"/>
                  </a:solidFill>
                </a:ln>
                <a:solidFill>
                  <a:srgbClr val="7030A0"/>
                </a:solidFill>
                <a:latin typeface="Georgia" panose="02040502050405020303"/>
                <a:ea typeface="Georgia" panose="02040502050405020303"/>
                <a:cs typeface="Georgia" panose="02040502050405020303"/>
                <a:sym typeface="Georgia" panose="02040502050405020303"/>
              </a:rPr>
              <a:t>» (бакалавриат)</a:t>
            </a:r>
            <a:endParaRPr lang="ru-RU" altLang="en-US" sz="1200" b="1" dirty="0">
              <a:ln w="9525">
                <a:solidFill>
                  <a:srgbClr val="7030A0"/>
                </a:solidFill>
              </a:ln>
              <a:solidFill>
                <a:srgbClr val="7030A0"/>
              </a:solidFill>
              <a:latin typeface="Georgia" panose="02040502050405020303"/>
              <a:ea typeface="Georgia" panose="02040502050405020303"/>
              <a:cs typeface="Georgia" panose="02040502050405020303"/>
              <a:sym typeface="Georgia" panose="02040502050405020303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1859915"/>
            <a:ext cx="3338830" cy="2610485"/>
          </a:xfrm>
          <a:prstGeom prst="rect">
            <a:avLst/>
          </a:prstGeom>
          <a:solidFill>
            <a:schemeClr val="bg1"/>
          </a:solidFill>
          <a:ln w="12700">
            <a:solidFill>
              <a:srgbClr val="7030A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Изображение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9275" y="3025140"/>
            <a:ext cx="2004695" cy="1373505"/>
          </a:xfrm>
          <a:prstGeom prst="rect">
            <a:avLst/>
          </a:prstGeom>
          <a:ln w="12700">
            <a:solidFill>
              <a:srgbClr val="7030A0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8"/>
          <p:cNvSpPr txBox="1"/>
          <p:nvPr/>
        </p:nvSpPr>
        <p:spPr>
          <a:xfrm>
            <a:off x="94615" y="76200"/>
            <a:ext cx="8940165" cy="291465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Распределение массива </a:t>
            </a:r>
            <a:r>
              <a:rPr lang="en-US" sz="18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анкет</a:t>
            </a:r>
            <a:r>
              <a:rPr lang="ru-RU" altLang="en-US" sz="1800" b="1" dirty="0" err="1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по</a:t>
            </a:r>
            <a:r>
              <a:rPr lang="en-US" sz="18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 </a:t>
            </a:r>
            <a:r>
              <a:rPr lang="ru-RU" sz="1800" b="1" dirty="0" smtClean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направлениям подготовки</a:t>
            </a:r>
            <a:endParaRPr sz="1800" dirty="0"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  <p:graphicFrame>
        <p:nvGraphicFramePr>
          <p:cNvPr id="3" name="Диаграмма 2"/>
          <p:cNvGraphicFramePr/>
          <p:nvPr/>
        </p:nvGraphicFramePr>
        <p:xfrm>
          <a:off x="95250" y="637540"/>
          <a:ext cx="8938260" cy="4458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2" name="Google Shape;132;p18"/>
          <p:cNvSpPr txBox="1"/>
          <p:nvPr/>
        </p:nvSpPr>
        <p:spPr>
          <a:xfrm>
            <a:off x="94615" y="367665"/>
            <a:ext cx="8940165" cy="270510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Бакалавриат</a:t>
            </a:r>
            <a:endParaRPr lang="ru-RU" sz="1200" dirty="0"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graphicFrame>
        <p:nvGraphicFramePr>
          <p:cNvPr id="3" name="Диаграмма 2"/>
          <p:cNvGraphicFramePr/>
          <p:nvPr/>
        </p:nvGraphicFramePr>
        <p:xfrm>
          <a:off x="184150" y="1028700"/>
          <a:ext cx="8677275" cy="38582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32" name="Google Shape;132;p18"/>
          <p:cNvSpPr txBox="1"/>
          <p:nvPr/>
        </p:nvSpPr>
        <p:spPr>
          <a:xfrm>
            <a:off x="183515" y="327660"/>
            <a:ext cx="8677910" cy="528320"/>
          </a:xfrm>
          <a:prstGeom prst="rect">
            <a:avLst/>
          </a:prstGeom>
          <a:ln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ctr" anchorCtr="0">
            <a:noAutofit/>
          </a:bodyPr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100" b="1" dirty="0">
                <a:solidFill>
                  <a:srgbClr val="7030A0"/>
                </a:solidFill>
                <a:latin typeface="Times New Roman" panose="02020603050405020304"/>
                <a:ea typeface="Times New Roman" panose="02020603050405020304"/>
                <a:cs typeface="Times New Roman" panose="02020603050405020304"/>
                <a:sym typeface="Times New Roman" panose="02020603050405020304"/>
              </a:rPr>
              <a:t>Магистратура</a:t>
            </a:r>
            <a:endParaRPr lang="ru-RU" sz="2100" dirty="0">
              <a:latin typeface="Times New Roman" panose="02020603050405020304"/>
              <a:ea typeface="Times New Roman" panose="02020603050405020304"/>
              <a:cs typeface="Times New Roman" panose="02020603050405020304"/>
              <a:sym typeface="Times New Roman" panose="02020603050405020304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19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398145" y="1992630"/>
            <a:ext cx="3389630" cy="28752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9"/>
          <p:cNvPicPr preferRelativeResize="0"/>
          <p:nvPr/>
        </p:nvPicPr>
        <p:blipFill>
          <a:blip r:embed="rId1"/>
          <a:stretch>
            <a:fillRect/>
          </a:stretch>
        </p:blipFill>
        <p:spPr>
          <a:xfrm>
            <a:off x="4279350" y="1941063"/>
            <a:ext cx="3780901" cy="2927774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19"/>
          <p:cNvSpPr txBox="1"/>
          <p:nvPr/>
        </p:nvSpPr>
        <p:spPr>
          <a:xfrm>
            <a:off x="398450" y="1018050"/>
            <a:ext cx="3389400" cy="803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Поддерживаете ли Вы стратегию дуального обучения? </a:t>
            </a:r>
            <a:endParaRPr b="1"/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b="1"/>
          </a:p>
        </p:txBody>
      </p:sp>
      <p:sp>
        <p:nvSpPr>
          <p:cNvPr id="143" name="Google Shape;143;p19"/>
          <p:cNvSpPr txBox="1"/>
          <p:nvPr/>
        </p:nvSpPr>
        <p:spPr>
          <a:xfrm>
            <a:off x="4201950" y="1022700"/>
            <a:ext cx="3858300" cy="7941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/>
              <a:t>Возможно ли разработать совместно с университетом программу подготовки практикантов на базе Вашего предприятия?</a:t>
            </a:r>
            <a:endParaRPr sz="1200" b="1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7DB6EF"/>
      </a:accent1>
      <a:accent2>
        <a:srgbClr val="C0504D"/>
      </a:accent2>
      <a:accent3>
        <a:srgbClr val="FFFFFF"/>
      </a:accent3>
      <a:accent4>
        <a:srgbClr val="000000"/>
      </a:accent4>
      <a:accent5>
        <a:srgbClr val="C0D7F5"/>
      </a:accent5>
      <a:accent6>
        <a:srgbClr val="AC4744"/>
      </a:accent6>
      <a:hlink>
        <a:srgbClr val="0066CC"/>
      </a:hlink>
      <a:folHlink>
        <a:srgbClr val="800080"/>
      </a:folHlink>
    </a:clrScheme>
    <a:fontScheme name="">
      <a:majorFont>
        <a:latin typeface="Arial"/>
        <a:ea typeface="Arial"/>
        <a:cs typeface=""/>
      </a:majorFont>
      <a:minorFont>
        <a:latin typeface="Arial"/>
        <a:ea typeface="Arial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7DB6EF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C0D7F5"/>
        </a:accent5>
        <a:accent6>
          <a:srgbClr val="AC4744"/>
        </a:accent6>
        <a:hlink>
          <a:srgbClr val="0066CC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097634A62DE8A84FBE03E0880EFF255C" ma:contentTypeVersion="21" ma:contentTypeDescription="Создание документа." ma:contentTypeScope="" ma:versionID="bb530a5c7a935a9ee90fca1c7801d06b">
  <xsd:schema xmlns:xsd="http://www.w3.org/2001/XMLSchema" xmlns:xs="http://www.w3.org/2001/XMLSchema" xmlns:p="http://schemas.microsoft.com/office/2006/metadata/properties" xmlns:ns2="1cd8b4d5-8f0e-4a0a-b8ff-c4f27ee3b795" xmlns:ns3="48175e28-96f1-4deb-ac40-144de5599263" targetNamespace="http://schemas.microsoft.com/office/2006/metadata/properties" ma:root="true" ma:fieldsID="e563e3834d881757e916838899652bd9" ns2:_="" ns3:_="">
    <xsd:import namespace="1cd8b4d5-8f0e-4a0a-b8ff-c4f27ee3b795"/>
    <xsd:import namespace="48175e28-96f1-4deb-ac40-144de559926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_x0417__x0430__x044f__x0432__x043b__x0435__x043d__x0438__x044f__x0020__x0441__x0442__x0443__x0434__x0435__x043d__x0442__x043e__x0432_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_Flow_SignoffStatu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cd8b4d5-8f0e-4a0a-b8ff-c4f27ee3b79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x0417__x0430__x044f__x0432__x043b__x0435__x043d__x0438__x044f__x0020__x0441__x0442__x0443__x0434__x0435__x043d__x0442__x043e__x0432_" ma:index="15" nillable="true" ma:displayName="Заявления студентов" ma:description="Заявление студентов хранятся в бумажном виде в папке 16-10" ma:format="Dropdown" ma:internalName="_x0417__x0430__x044f__x0432__x043b__x0435__x043d__x0438__x044f__x0020__x0441__x0442__x0443__x0434__x0435__x043d__x0442__x043e__x0432_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_Flow_SignoffStatus" ma:index="19" nillable="true" ma:displayName="Примечание" ma:format="Dropdown" ma:internalName="_x0421__x043e__x0441__x0442__x043e__x044f__x043d__x0438__x0435__x0020__x043e__x0434__x043e__x0431__x0440__x0435__x043d__x0438__x044f_">
      <xsd:simpleType>
        <xsd:restriction base="dms:Text">
          <xsd:maxLength value="255"/>
        </xsd:restriction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Теги изображений" ma:readOnly="false" ma:fieldId="{5cf76f15-5ced-4ddc-b409-7134ff3c332f}" ma:taxonomyMulti="true" ma:sspId="0db53970-ea1c-468c-baf1-739939be451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175e28-96f1-4deb-ac40-144de559926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Общий доступ с использованием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Совместно с подробностями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926a4485-a1b8-4790-b209-d613fa57ee1a}" ma:internalName="TaxCatchAll" ma:showField="CatchAllData" ma:web="48175e28-96f1-4deb-ac40-144de559926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417__x0430__x044f__x0432__x043b__x0435__x043d__x0438__x044f__x0020__x0441__x0442__x0443__x0434__x0435__x043d__x0442__x043e__x0432_ xmlns="1cd8b4d5-8f0e-4a0a-b8ff-c4f27ee3b795" xsi:nil="true"/>
    <_Flow_SignoffStatus xmlns="1cd8b4d5-8f0e-4a0a-b8ff-c4f27ee3b795" xsi:nil="true"/>
    <TaxCatchAll xmlns="48175e28-96f1-4deb-ac40-144de5599263" xsi:nil="true"/>
    <lcf76f155ced4ddcb4097134ff3c332f xmlns="1cd8b4d5-8f0e-4a0a-b8ff-c4f27ee3b79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3810156D-99A1-411F-BDEC-DB396DDF74F0}">
  <ds:schemaRefs/>
</ds:datastoreItem>
</file>

<file path=customXml/itemProps2.xml><?xml version="1.0" encoding="utf-8"?>
<ds:datastoreItem xmlns:ds="http://schemas.openxmlformats.org/officeDocument/2006/customXml" ds:itemID="{F07F9F92-FB44-499B-93E2-3234DEF9F32B}">
  <ds:schemaRefs/>
</ds:datastoreItem>
</file>

<file path=customXml/itemProps3.xml><?xml version="1.0" encoding="utf-8"?>
<ds:datastoreItem xmlns:ds="http://schemas.openxmlformats.org/officeDocument/2006/customXml" ds:itemID="{F96D3503-52DB-4687-9384-4EC595F7DA8E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2780</Words>
  <Application>WPS Presentation</Application>
  <PresentationFormat>Экран (16:9)</PresentationFormat>
  <Paragraphs>75</Paragraphs>
  <Slides>16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8" baseType="lpstr">
      <vt:lpstr>Arial</vt:lpstr>
      <vt:lpstr>SimSun</vt:lpstr>
      <vt:lpstr>Wingdings</vt:lpstr>
      <vt:lpstr>Arial</vt:lpstr>
      <vt:lpstr>Georgia</vt:lpstr>
      <vt:lpstr>Georgia</vt:lpstr>
      <vt:lpstr>Calibri</vt:lpstr>
      <vt:lpstr>Roboto</vt:lpstr>
      <vt:lpstr>Times New Roman</vt:lpstr>
      <vt:lpstr>Microsoft YaHei</vt:lpstr>
      <vt:lpstr>Arial Unicode MS</vt:lpstr>
      <vt:lpstr>Default Design</vt:lpstr>
      <vt:lpstr>« О мониторинге удовлетворенности работодателей качеством профессиональной подготовки выпускников: результаты, проблемы и пути их решения »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 мониторинге удовлетворенности работодателей качеством профессиональной подготовки выпускников: результаты, проблемы и пути их решения»</dc:title>
  <dc:creator>admin</dc:creator>
  <cp:lastModifiedBy>admin</cp:lastModifiedBy>
  <cp:revision>35</cp:revision>
  <dcterms:created xsi:type="dcterms:W3CDTF">2025-03-19T10:52:00Z</dcterms:created>
  <dcterms:modified xsi:type="dcterms:W3CDTF">2025-05-06T11:32:27Z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0x010100097634A62DE8A84FBE03E0880EFF255C</vt:lpwstr>
  </property>
  <property fmtid="{D5CDD505-2E9C-101B-9397-08002B2CF9AE}" pid="3" name="ICV">
    <vt:lpwstr>C87E152C18AF4A2C98B4C746DF18BB1B_12</vt:lpwstr>
  </property>
  <property fmtid="{D5CDD505-2E9C-101B-9397-08002B2CF9AE}" pid="4" name="KSOProductBuildVer">
    <vt:lpwstr>1049-12.2.0.20795</vt:lpwstr>
  </property>
  <property fmtid="{D5CDD505-2E9C-101B-9397-08002B2CF9AE}" pid="5" name="MediaServiceImageTags">
    <vt:lpwstr/>
  </property>
</Properties>
</file>